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2" r:id="rId1"/>
  </p:sldMasterIdLst>
  <p:sldIdLst>
    <p:sldId id="261" r:id="rId2"/>
    <p:sldId id="256" r:id="rId3"/>
    <p:sldId id="257" r:id="rId4"/>
    <p:sldId id="258" r:id="rId5"/>
    <p:sldId id="259" r:id="rId6"/>
    <p:sldId id="260"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67728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76188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89344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795046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836420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437313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smtClean="0"/>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42682939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486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31800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969023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smtClean="0"/>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F9F0C5-380F-41C2-899A-BAC0F0927E16}" type="slidenum">
              <a:rPr lang="en-US" smtClean="0"/>
              <a:t>‹#›</a:t>
            </a:fld>
            <a:endParaRPr lang="en-US" dirty="0"/>
          </a:p>
        </p:txBody>
      </p:sp>
    </p:spTree>
    <p:extLst>
      <p:ext uri="{BB962C8B-B14F-4D97-AF65-F5344CB8AC3E}">
        <p14:creationId xmlns:p14="http://schemas.microsoft.com/office/powerpoint/2010/main" val="1153532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4256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32696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7119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smtClean="0"/>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687305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3/12/2024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3530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3/12/2024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1623850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7664" y="573110"/>
            <a:ext cx="9316672" cy="1811629"/>
          </a:xfrm>
        </p:spPr>
        <p:txBody>
          <a:bodyPr>
            <a:normAutofit/>
          </a:bodyPr>
          <a:lstStyle/>
          <a:p>
            <a:pPr algn="ctr"/>
            <a:r>
              <a:rPr lang="fa-IR" sz="2400" b="1" dirty="0">
                <a:solidFill>
                  <a:schemeClr val="bg2">
                    <a:lumMod val="25000"/>
                  </a:schemeClr>
                </a:solidFill>
                <a:effectLst>
                  <a:outerShdw blurRad="38100" dist="38100" dir="2700000" algn="tl">
                    <a:srgbClr val="000000">
                      <a:alpha val="43137"/>
                    </a:srgbClr>
                  </a:outerShdw>
                </a:effectLst>
                <a:latin typeface="29LTRavi-Bold" panose="02000800000000000000" pitchFamily="2" charset="-78"/>
                <a:cs typeface="29LTRavi-Bold" panose="02000800000000000000" pitchFamily="2" charset="-78"/>
              </a:rPr>
              <a:t>بسم الله الرحمن الرحیم</a:t>
            </a:r>
            <a:br>
              <a:rPr lang="en-US" sz="4000" b="1" dirty="0">
                <a:solidFill>
                  <a:schemeClr val="bg2">
                    <a:lumMod val="25000"/>
                  </a:schemeClr>
                </a:solidFill>
                <a:effectLst>
                  <a:outerShdw blurRad="38100" dist="38100" dir="2700000" algn="tl">
                    <a:srgbClr val="000000">
                      <a:alpha val="43137"/>
                    </a:srgbClr>
                  </a:outerShdw>
                </a:effectLst>
                <a:latin typeface="29LTRavi-Bold" panose="02000800000000000000" pitchFamily="2" charset="-78"/>
                <a:cs typeface="29LTRavi-Bold" panose="02000800000000000000" pitchFamily="2" charset="-78"/>
              </a:rPr>
            </a:br>
            <a:br>
              <a:rPr lang="en-US" sz="4000" b="1" dirty="0">
                <a:solidFill>
                  <a:schemeClr val="bg2">
                    <a:lumMod val="25000"/>
                  </a:schemeClr>
                </a:solidFill>
                <a:effectLst>
                  <a:outerShdw blurRad="38100" dist="38100" dir="2700000" algn="tl">
                    <a:srgbClr val="000000">
                      <a:alpha val="43137"/>
                    </a:srgbClr>
                  </a:outerShdw>
                </a:effectLst>
                <a:latin typeface="29LTRavi-Bold" panose="02000800000000000000" pitchFamily="2" charset="-78"/>
                <a:cs typeface="29LTRavi-Bold" panose="02000800000000000000" pitchFamily="2" charset="-78"/>
              </a:rPr>
            </a:br>
            <a:r>
              <a:rPr lang="fa-IR" sz="4000" b="1" dirty="0">
                <a:solidFill>
                  <a:schemeClr val="bg2">
                    <a:lumMod val="25000"/>
                  </a:schemeClr>
                </a:solidFill>
                <a:effectLst>
                  <a:outerShdw blurRad="38100" dist="38100" dir="2700000" algn="tl">
                    <a:srgbClr val="000000">
                      <a:alpha val="43137"/>
                    </a:srgbClr>
                  </a:outerShdw>
                </a:effectLst>
                <a:latin typeface="29LTRavi-Bold" panose="02000800000000000000" pitchFamily="2" charset="-78"/>
                <a:cs typeface="29LTRavi-Bold" panose="02000800000000000000" pitchFamily="2" charset="-78"/>
              </a:rPr>
              <a:t>سبک زندگی در سایه حکمرانی اسلامی</a:t>
            </a:r>
            <a:endParaRPr lang="en-US" sz="4000" b="1" dirty="0">
              <a:solidFill>
                <a:schemeClr val="bg2">
                  <a:lumMod val="25000"/>
                </a:schemeClr>
              </a:solidFill>
              <a:effectLst>
                <a:outerShdw blurRad="38100" dist="38100" dir="2700000" algn="tl">
                  <a:srgbClr val="000000">
                    <a:alpha val="43137"/>
                  </a:srgbClr>
                </a:outerShdw>
              </a:effectLst>
              <a:latin typeface="29LTRavi-Bold" panose="02000800000000000000" pitchFamily="2" charset="-78"/>
              <a:cs typeface="29LTRavi-Bold" panose="02000800000000000000" pitchFamily="2" charset="-78"/>
            </a:endParaRPr>
          </a:p>
        </p:txBody>
      </p:sp>
      <p:sp>
        <p:nvSpPr>
          <p:cNvPr id="3" name="Content Placeholder 2"/>
          <p:cNvSpPr>
            <a:spLocks noGrp="1"/>
          </p:cNvSpPr>
          <p:nvPr>
            <p:ph idx="1"/>
          </p:nvPr>
        </p:nvSpPr>
        <p:spPr>
          <a:xfrm>
            <a:off x="1797666" y="4242935"/>
            <a:ext cx="8596668" cy="1790163"/>
          </a:xfrm>
        </p:spPr>
        <p:txBody>
          <a:bodyPr>
            <a:normAutofit/>
          </a:bodyPr>
          <a:lstStyle/>
          <a:p>
            <a:pPr marL="0" indent="0" algn="ctr">
              <a:buNone/>
            </a:pPr>
            <a:r>
              <a:rPr lang="fa-IR" sz="2400" b="1" dirty="0">
                <a:latin typeface="29LTRavi-Bold" panose="02000800000000000000" pitchFamily="2" charset="-78"/>
                <a:cs typeface="29LTRavi-Bold" panose="02000800000000000000" pitchFamily="2" charset="-78"/>
              </a:rPr>
              <a:t>تالیف،تدوین و ارائه: محمد بنائیان سفید</a:t>
            </a:r>
          </a:p>
          <a:p>
            <a:pPr marL="0" indent="0" algn="ctr">
              <a:buNone/>
            </a:pPr>
            <a:r>
              <a:rPr lang="fa-IR" sz="2400" b="1" dirty="0">
                <a:latin typeface="29LTRavi-Bold" panose="02000800000000000000" pitchFamily="2" charset="-78"/>
                <a:cs typeface="29LTRavi-Bold" panose="02000800000000000000" pitchFamily="2" charset="-78"/>
              </a:rPr>
              <a:t>دکترای تخصصی </a:t>
            </a:r>
            <a:r>
              <a:rPr lang="fa-IR" sz="2400" b="1" dirty="0">
                <a:effectLst>
                  <a:outerShdw blurRad="38100" dist="38100" dir="2700000" algn="tl">
                    <a:srgbClr val="000000">
                      <a:alpha val="43137"/>
                    </a:srgbClr>
                  </a:outerShdw>
                </a:effectLst>
                <a:latin typeface="29LTRavi-Bold" panose="02000800000000000000" pitchFamily="2" charset="-78"/>
                <a:cs typeface="29LTRavi-Bold" panose="02000800000000000000" pitchFamily="2" charset="-78"/>
              </a:rPr>
              <a:t>برنامه‌ریزی</a:t>
            </a:r>
            <a:r>
              <a:rPr lang="fa-IR" sz="2400" b="1" dirty="0">
                <a:latin typeface="29LTRavi-Bold" panose="02000800000000000000" pitchFamily="2" charset="-78"/>
                <a:cs typeface="29LTRavi-Bold" panose="02000800000000000000" pitchFamily="2" charset="-78"/>
              </a:rPr>
              <a:t> درسی.</a:t>
            </a:r>
          </a:p>
          <a:p>
            <a:pPr marL="0" indent="0" algn="ctr">
              <a:buNone/>
            </a:pPr>
            <a:r>
              <a:rPr lang="fa-IR" sz="2200" b="1" dirty="0">
                <a:latin typeface="29LTRavi-Bold" panose="02000800000000000000" pitchFamily="2" charset="-78"/>
                <a:cs typeface="29LTRavi-Bold" panose="02000800000000000000" pitchFamily="2" charset="-78"/>
              </a:rPr>
              <a:t>عضو کمیسیون سبک زندگی اسلامی ـ ایرانی شورای عالی انقلاب فرهنگی</a:t>
            </a:r>
            <a:endParaRPr lang="en-US" sz="2200" b="1" dirty="0">
              <a:latin typeface="29LTRavi-Bold" panose="02000800000000000000" pitchFamily="2" charset="-78"/>
              <a:cs typeface="29LTRavi-Bold" panose="02000800000000000000" pitchFamily="2" charset="-78"/>
            </a:endParaRPr>
          </a:p>
        </p:txBody>
      </p:sp>
    </p:spTree>
    <p:extLst>
      <p:ext uri="{BB962C8B-B14F-4D97-AF65-F5344CB8AC3E}">
        <p14:creationId xmlns:p14="http://schemas.microsoft.com/office/powerpoint/2010/main" val="439695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0614" y="347263"/>
            <a:ext cx="10522039" cy="643944"/>
          </a:xfrm>
        </p:spPr>
        <p:txBody>
          <a:bodyPr>
            <a:normAutofit/>
          </a:bodyPr>
          <a:lstStyle/>
          <a:p>
            <a:pPr algn="ctr"/>
            <a:r>
              <a:rPr lang="fa-IR" sz="2800" b="1" dirty="0">
                <a:solidFill>
                  <a:schemeClr val="bg2">
                    <a:lumMod val="50000"/>
                  </a:schemeClr>
                </a:solidFill>
                <a:latin typeface="29LTRavi-Bold" panose="02000800000000000000" pitchFamily="2" charset="-78"/>
                <a:cs typeface="B Titr" panose="00000700000000000000" pitchFamily="2" charset="-78"/>
              </a:rPr>
              <a:t>شاخص‌ها و معیارهای سبک زندگی در حکمرانی اسلامی:</a:t>
            </a:r>
            <a:endParaRPr lang="en-US" sz="2800" b="1" dirty="0">
              <a:solidFill>
                <a:schemeClr val="bg2">
                  <a:lumMod val="50000"/>
                </a:schemeClr>
              </a:solidFill>
              <a:latin typeface="29LTRavi-Bold" panose="02000800000000000000" pitchFamily="2" charset="-78"/>
              <a:cs typeface="B Titr" panose="00000700000000000000" pitchFamily="2" charset="-78"/>
            </a:endParaRPr>
          </a:p>
        </p:txBody>
      </p:sp>
      <p:sp>
        <p:nvSpPr>
          <p:cNvPr id="3" name="Subtitle 2"/>
          <p:cNvSpPr>
            <a:spLocks noGrp="1"/>
          </p:cNvSpPr>
          <p:nvPr>
            <p:ph type="subTitle" idx="1"/>
          </p:nvPr>
        </p:nvSpPr>
        <p:spPr>
          <a:xfrm>
            <a:off x="1722783" y="1179443"/>
            <a:ext cx="10009870" cy="5009322"/>
          </a:xfrm>
        </p:spPr>
        <p:txBody>
          <a:bodyPr>
            <a:normAutofit fontScale="92500"/>
          </a:bodyPr>
          <a:lstStyle/>
          <a:p>
            <a:pPr marL="182880" algn="just" rtl="1">
              <a:lnSpc>
                <a:spcPct val="150000"/>
              </a:lnSpc>
            </a:pPr>
            <a:r>
              <a:rPr lang="fa-IR" sz="2400" b="1" dirty="0">
                <a:solidFill>
                  <a:schemeClr val="bg2">
                    <a:lumMod val="25000"/>
                  </a:schemeClr>
                </a:solidFill>
                <a:latin typeface="29LTRavi-Bold" panose="02000800000000000000" pitchFamily="2" charset="-78"/>
                <a:cs typeface="29LTRavi-Bold" panose="02000800000000000000" pitchFamily="2" charset="-78"/>
              </a:rPr>
              <a:t>۱_خدمتگزار بودن حکمرانان</a:t>
            </a:r>
            <a:r>
              <a:rPr lang="fa-IR" sz="2400" dirty="0">
                <a:solidFill>
                  <a:schemeClr val="bg2">
                    <a:lumMod val="25000"/>
                  </a:schemeClr>
                </a:solidFill>
                <a:latin typeface="29LTRavi-Bold" panose="02000800000000000000" pitchFamily="2" charset="-78"/>
                <a:cs typeface="29LTRavi-Bold" panose="02000800000000000000" pitchFamily="2" charset="-78"/>
              </a:rPr>
              <a:t>: تمایز حکمرانی اسلامی با سایر نظام های سیاسی جهان که انگیزه سیادت و آقایی بر مردم دارند.خدمتگزاری و خادم بودن است، احیای حق در خطبه سه نهج‌البلاغه و در خطبه ۳۳ در مورد ارزش بند کفش بیشتر از حکومتی است که در آن حق نباشد. امام خمینی خود را خدمتگزار مردم و اقشار معرفی کردند. امام خامنه‌ای:حکمرانی جز خدمتگزاری به مردم معنای دیگری ندارد.</a:t>
            </a:r>
          </a:p>
          <a:p>
            <a:pPr marL="182880" algn="just" rtl="1">
              <a:lnSpc>
                <a:spcPct val="150000"/>
              </a:lnSpc>
            </a:pPr>
            <a:r>
              <a:rPr lang="fa-IR" sz="2400" dirty="0">
                <a:solidFill>
                  <a:schemeClr val="bg2">
                    <a:lumMod val="25000"/>
                  </a:schemeClr>
                </a:solidFill>
                <a:latin typeface="29LTRavi-Bold" panose="02000800000000000000" pitchFamily="2" charset="-78"/>
                <a:cs typeface="29LTRavi-Bold" panose="02000800000000000000" pitchFamily="2" charset="-78"/>
              </a:rPr>
              <a:t> </a:t>
            </a:r>
            <a:r>
              <a:rPr lang="fa-IR" sz="2400" b="1" dirty="0">
                <a:solidFill>
                  <a:schemeClr val="bg2">
                    <a:lumMod val="25000"/>
                  </a:schemeClr>
                </a:solidFill>
                <a:latin typeface="29LTRavi-Bold" panose="02000800000000000000" pitchFamily="2" charset="-78"/>
                <a:cs typeface="29LTRavi-Bold" panose="02000800000000000000" pitchFamily="2" charset="-78"/>
              </a:rPr>
              <a:t>۲_ پاکدست، امین، ساده زیست بودن حکمرانان</a:t>
            </a:r>
            <a:r>
              <a:rPr lang="fa-IR" sz="2400" dirty="0">
                <a:solidFill>
                  <a:schemeClr val="bg2">
                    <a:lumMod val="25000"/>
                  </a:schemeClr>
                </a:solidFill>
                <a:latin typeface="29LTRavi-Bold" panose="02000800000000000000" pitchFamily="2" charset="-78"/>
                <a:cs typeface="29LTRavi-Bold" panose="02000800000000000000" pitchFamily="2" charset="-78"/>
              </a:rPr>
              <a:t>: هدف ایجاد رفاه، آسایش، آرامش و امنیت برای ملت است.(نامه ۴۵ حضرت علی(ع) به عثمان بن حنیف، در مورد امام جامعه که دو پیراهن کهنه و با دوقرص نان قناعت نمود. یا وقتی سلمان فارسی،حاکم در مداین شد در خانه کوچکی در کنار مسجد ساکن و بیت المال را بین مردم تقسیم می‌کرد.</a:t>
            </a:r>
            <a:endParaRPr lang="en-US" sz="2800" dirty="0">
              <a:solidFill>
                <a:schemeClr val="bg2">
                  <a:lumMod val="25000"/>
                </a:schemeClr>
              </a:solidFill>
              <a:latin typeface="29LTRavi-Bold" panose="02000800000000000000" pitchFamily="2" charset="-78"/>
              <a:cs typeface="29LTRavi-Bold" panose="02000800000000000000" pitchFamily="2" charset="-78"/>
            </a:endParaRPr>
          </a:p>
        </p:txBody>
      </p:sp>
    </p:spTree>
    <p:extLst>
      <p:ext uri="{BB962C8B-B14F-4D97-AF65-F5344CB8AC3E}">
        <p14:creationId xmlns:p14="http://schemas.microsoft.com/office/powerpoint/2010/main" val="4221059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69774" y="257577"/>
            <a:ext cx="9740348" cy="6249239"/>
          </a:xfrm>
        </p:spPr>
        <p:txBody>
          <a:bodyPr>
            <a:noAutofit/>
          </a:bodyPr>
          <a:lstStyle/>
          <a:p>
            <a:pPr marL="0" indent="0" algn="just" rtl="1">
              <a:lnSpc>
                <a:spcPct val="150000"/>
              </a:lnSpc>
              <a:buNone/>
            </a:pPr>
            <a:r>
              <a:rPr lang="fa-IR" sz="1900" b="1" dirty="0">
                <a:latin typeface="29LTRavi-Bold" panose="02000800000000000000" pitchFamily="2" charset="-78"/>
                <a:cs typeface="29LTRavi-Bold" panose="02000800000000000000" pitchFamily="2" charset="-78"/>
              </a:rPr>
              <a:t>۳_ اقدام به عمران و آبادی برای رفاه و آسایش امت</a:t>
            </a:r>
            <a:r>
              <a:rPr lang="fa-IR" sz="1900" dirty="0">
                <a:latin typeface="29LTRavi-Bold" panose="02000800000000000000" pitchFamily="2" charset="-78"/>
                <a:cs typeface="29LTRavi-Bold" panose="02000800000000000000" pitchFamily="2" charset="-78"/>
              </a:rPr>
              <a:t>: نامه علی (ع) به مالک اشتر در توجه به عمران و آبادی و مجازات ترک آن را مطرح فرمودند. «تلاش برای عمران و آبادی باید بیش از جمع‌آوری خراج باشد». یا زندگی مناسب مردم کوفه درطول کمتر از ۵سال علی(ع) و توجه به معیشت مردم. (بحارالانوار؛ جلد۴۰, ص۳۲۷). </a:t>
            </a:r>
          </a:p>
          <a:p>
            <a:pPr marL="0" indent="0" algn="just" rtl="1">
              <a:lnSpc>
                <a:spcPct val="150000"/>
              </a:lnSpc>
              <a:buNone/>
            </a:pPr>
            <a:r>
              <a:rPr lang="fa-IR" sz="1900" b="1" dirty="0">
                <a:latin typeface="29LTRavi-Bold" panose="02000800000000000000" pitchFamily="2" charset="-78"/>
                <a:cs typeface="29LTRavi-Bold" panose="02000800000000000000" pitchFamily="2" charset="-78"/>
              </a:rPr>
              <a:t>۴_ برخورد قاطع با متجاوزان به بیت‌المال و خارج شدگان از سیره علوی</a:t>
            </a:r>
            <a:r>
              <a:rPr lang="fa-IR" sz="1900" dirty="0">
                <a:latin typeface="29LTRavi-Bold" panose="02000800000000000000" pitchFamily="2" charset="-78"/>
                <a:cs typeface="29LTRavi-Bold" panose="02000800000000000000" pitchFamily="2" charset="-78"/>
              </a:rPr>
              <a:t>: نامه ۴۵ نهج‌البلاغه به عثمان بن حنیف که به مهمانی نامناسب رفته که توانگران به محتاجانشان جفا کردند.یا در عهد نامه مالک اشتر«اگر یکی از کارگزاران خیانت کردند و بازرسین گزارش دادن به همین مقدار قناعت کن،واوراباتازیانه کیفر کن وآنچه از اموال در اختیار دارد باز پس گیر(نامه ۵۳).یا در مورد خیانت «ابن هرامه» مأمور بازار اهواز و نامه به رفاعه (حاکم اهواز) امام علی (ع) فرمودند به مجرد رسیدن نامه او را از مسئولیت بازار خلع و به خاطر حقوق مردم به زندان بیفکن وهمه را از این کار باخبر کن، درجمعه اورا از زندان آزاد واورا ۳۵ضربه شلاق بزن ودر بازار بگردان و اگر در بازار شاهدی بود که حق آنها را تضییع نمود از مال هرامه به او بر گردانید.</a:t>
            </a:r>
          </a:p>
          <a:p>
            <a:pPr marL="0" indent="0" algn="just" rtl="1">
              <a:lnSpc>
                <a:spcPct val="150000"/>
              </a:lnSpc>
              <a:buNone/>
            </a:pPr>
            <a:r>
              <a:rPr lang="fa-IR" sz="1900" dirty="0">
                <a:latin typeface="29LTRavi-Bold" panose="02000800000000000000" pitchFamily="2" charset="-78"/>
                <a:cs typeface="29LTRavi-Bold" panose="02000800000000000000" pitchFamily="2" charset="-78"/>
              </a:rPr>
              <a:t>۵</a:t>
            </a:r>
            <a:r>
              <a:rPr lang="fa-IR" sz="1900" b="1" dirty="0">
                <a:latin typeface="29LTRavi-Bold" panose="02000800000000000000" pitchFamily="2" charset="-78"/>
                <a:cs typeface="29LTRavi-Bold" panose="02000800000000000000" pitchFamily="2" charset="-78"/>
              </a:rPr>
              <a:t>_ برخورد قاطع با ولنگاری و بی‌غیرتی</a:t>
            </a:r>
            <a:r>
              <a:rPr lang="fa-IR" sz="1900" dirty="0">
                <a:latin typeface="29LTRavi-Bold" panose="02000800000000000000" pitchFamily="2" charset="-78"/>
                <a:cs typeface="29LTRavi-Bold" panose="02000800000000000000" pitchFamily="2" charset="-78"/>
              </a:rPr>
              <a:t>:(لعنت خدا بر کسی ‌که غیرت نداشته باشد (رعایت حجاب و عفاف با حمایت حکمرانان اسلامی) </a:t>
            </a:r>
            <a:endParaRPr lang="en-US" sz="1900" dirty="0">
              <a:latin typeface="29LTRavi-Bold" panose="02000800000000000000" pitchFamily="2" charset="-78"/>
              <a:cs typeface="29LTRavi-Bold" panose="02000800000000000000" pitchFamily="2" charset="-78"/>
            </a:endParaRPr>
          </a:p>
        </p:txBody>
      </p:sp>
    </p:spTree>
    <p:extLst>
      <p:ext uri="{BB962C8B-B14F-4D97-AF65-F5344CB8AC3E}">
        <p14:creationId xmlns:p14="http://schemas.microsoft.com/office/powerpoint/2010/main" val="3464442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7008" y="244699"/>
            <a:ext cx="9965635" cy="6490952"/>
          </a:xfrm>
        </p:spPr>
        <p:txBody>
          <a:bodyPr>
            <a:noAutofit/>
          </a:bodyPr>
          <a:lstStyle/>
          <a:p>
            <a:pPr marL="0" indent="0" algn="just" rtl="1">
              <a:lnSpc>
                <a:spcPct val="150000"/>
              </a:lnSpc>
              <a:buNone/>
            </a:pPr>
            <a:r>
              <a:rPr lang="fa-IR" b="1" dirty="0">
                <a:latin typeface="29LTRavi-Bold" panose="02000800000000000000" pitchFamily="2" charset="-78"/>
                <a:cs typeface="29LTRavi-Bold" panose="02000800000000000000" pitchFamily="2" charset="-78"/>
              </a:rPr>
              <a:t>6_ انتقادپذیری حکمرانان درنظام اسلامی: </a:t>
            </a:r>
            <a:r>
              <a:rPr lang="fa-IR" dirty="0">
                <a:latin typeface="29LTRavi-Bold" panose="02000800000000000000" pitchFamily="2" charset="-78"/>
                <a:cs typeface="29LTRavi-Bold" panose="02000800000000000000" pitchFamily="2" charset="-78"/>
              </a:rPr>
              <a:t>خطبه ۲۱۶ مردم را موظف به نقدگری (مطالبات) درنظام سیاسی اسلامی نمود.«مردم بتوانند بدون لکنت زبان و بی پرده باشما سخن بگویند و سربازان را دور کن، در سبک زندگی اسلامی حاکمان مدافع منتقدین و زمینه امنیت را برایشان ایجاد می کنند.</a:t>
            </a:r>
          </a:p>
          <a:p>
            <a:pPr marL="0" indent="0" algn="just" rtl="1">
              <a:lnSpc>
                <a:spcPct val="150000"/>
              </a:lnSpc>
              <a:buNone/>
            </a:pPr>
            <a:r>
              <a:rPr lang="fa-IR" dirty="0">
                <a:latin typeface="29LTRavi-Bold" panose="02000800000000000000" pitchFamily="2" charset="-78"/>
                <a:cs typeface="29LTRavi-Bold" panose="02000800000000000000" pitchFamily="2" charset="-78"/>
              </a:rPr>
              <a:t> </a:t>
            </a:r>
            <a:r>
              <a:rPr lang="fa-IR" b="1" dirty="0">
                <a:latin typeface="29LTRavi-Bold" panose="02000800000000000000" pitchFamily="2" charset="-78"/>
                <a:cs typeface="29LTRavi-Bold" panose="02000800000000000000" pitchFamily="2" charset="-78"/>
              </a:rPr>
              <a:t>۷_ شایسته سالاری: </a:t>
            </a:r>
            <a:r>
              <a:rPr lang="fa-IR" dirty="0">
                <a:latin typeface="29LTRavi-Bold" panose="02000800000000000000" pitchFamily="2" charset="-78"/>
                <a:cs typeface="29LTRavi-Bold" panose="02000800000000000000" pitchFamily="2" charset="-78"/>
              </a:rPr>
              <a:t>ملاک گزینش و محول کردن مسئولیت اجرایی به اشخاص، نسبت خویشاوندی و بند و بست حزبی را دخالت ندهید، بلکه ملاک حسن سابقه، اصالت خانوادگی، تجربه و تخصص در حوزه مسئولیت باشد. استخدام افرادی که از نظر آگاهی و توانایی شایستگی لازم را دارند و فاقدین این معیارها نمی‌توانند کارگزار نظام اسلامی باشند. قرآن کریم می فرماید: «ان الله یامرکم ان تودوا الامانات الی اهلها» یعنی مسئولیت امانتی است که باید به اهلش سپرد. یا پیامبر مکرم (ص): «انی را اخاف علی امتی من الفقر ولاکن اخاف علیهم من سوء تدبیر» یعنی مدیریت ناکارآمد موجب فساد اخلاقی، رانت اطلاعاتی، فساد مالی و اداری می شود.یا علی(ع)می فرماید «برحاکمان اسلامی واجب است که سه گروه را به زندان بیاندازند:  1. الفساق من العلما ،۲. الجهال من الاطباء، 3. المفالیس من الاکریاء. و یا حدیثی در مورد ریاست‌طلبی است، که معصوم می فرمایند: «ملعون من تراس، وملعون من حدث فی نفسه، وملعون من هم بها» در عهدنامه مالک اشتر که در حقیقت اساسنامه حکمرانی نظام اسلامی است (نامه۵۳ نهج‌البلاغه ملاک‌های کارگزاران را بیان فرمودند: «برای سرپرستی کارهایت، پرواداران و دانایان و تربیت یافتگان و فرهیختگان با تدبیر بر گزین، و کسانیکه تجربت، حیاء، از خاندان شایسته و پارسا که در مسلمانی قدمی بیشتر دارند و به پیشینه افراد مطالعه کن.</a:t>
            </a:r>
            <a:endParaRPr lang="en-US" dirty="0">
              <a:latin typeface="29LTRavi-Bold" panose="02000800000000000000" pitchFamily="2" charset="-78"/>
              <a:cs typeface="29LTRavi-Bold" panose="02000800000000000000" pitchFamily="2" charset="-78"/>
            </a:endParaRPr>
          </a:p>
        </p:txBody>
      </p:sp>
    </p:spTree>
    <p:extLst>
      <p:ext uri="{BB962C8B-B14F-4D97-AF65-F5344CB8AC3E}">
        <p14:creationId xmlns:p14="http://schemas.microsoft.com/office/powerpoint/2010/main" val="33923774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56522" y="399245"/>
            <a:ext cx="9780104" cy="6284890"/>
          </a:xfrm>
        </p:spPr>
        <p:txBody>
          <a:bodyPr>
            <a:normAutofit fontScale="92500"/>
          </a:bodyPr>
          <a:lstStyle/>
          <a:p>
            <a:pPr marL="0" indent="0" algn="just" rtl="1">
              <a:lnSpc>
                <a:spcPct val="150000"/>
              </a:lnSpc>
              <a:buNone/>
            </a:pPr>
            <a:r>
              <a:rPr lang="fa-IR" sz="2200" dirty="0">
                <a:latin typeface="29LTRavi-Bold" panose="02000800000000000000" pitchFamily="2" charset="-78"/>
                <a:cs typeface="29LTRavi-Bold" panose="02000800000000000000" pitchFamily="2" charset="-78"/>
              </a:rPr>
              <a:t>۸</a:t>
            </a:r>
            <a:r>
              <a:rPr lang="fa-IR" sz="2200" b="1" dirty="0">
                <a:latin typeface="29LTRavi-Bold" panose="02000800000000000000" pitchFamily="2" charset="-78"/>
                <a:cs typeface="29LTRavi-Bold" panose="02000800000000000000" pitchFamily="2" charset="-78"/>
              </a:rPr>
              <a:t>_ «مردمی ودر دسترس بودن حکمرانان» </a:t>
            </a:r>
            <a:r>
              <a:rPr lang="fa-IR" sz="2200" dirty="0">
                <a:latin typeface="29LTRavi-Bold" panose="02000800000000000000" pitchFamily="2" charset="-78"/>
                <a:cs typeface="29LTRavi-Bold" panose="02000800000000000000" pitchFamily="2" charset="-78"/>
              </a:rPr>
              <a:t>: علی (ع)به مالک اشتر مراجعه‌کنندگان را شخصاً بپذیر تا آنها باشخص شما ملاقات نمایند نه با شخصیت وجایگاه شما. </a:t>
            </a:r>
          </a:p>
          <a:p>
            <a:pPr marL="0" indent="0" algn="just" rtl="1">
              <a:lnSpc>
                <a:spcPct val="150000"/>
              </a:lnSpc>
              <a:buNone/>
            </a:pPr>
            <a:r>
              <a:rPr lang="fa-IR" sz="2200" dirty="0">
                <a:latin typeface="29LTRavi-Bold" panose="02000800000000000000" pitchFamily="2" charset="-78"/>
                <a:cs typeface="29LTRavi-Bold" panose="02000800000000000000" pitchFamily="2" charset="-78"/>
              </a:rPr>
              <a:t>«رابطه هویت اسلامی با سبک زندگی اسلامی » </a:t>
            </a:r>
          </a:p>
          <a:p>
            <a:pPr marL="0" indent="0" algn="just" rtl="1">
              <a:lnSpc>
                <a:spcPct val="150000"/>
              </a:lnSpc>
              <a:buNone/>
            </a:pPr>
            <a:r>
              <a:rPr lang="fa-IR" sz="2200" dirty="0">
                <a:latin typeface="29LTRavi-Bold" panose="02000800000000000000" pitchFamily="2" charset="-78"/>
                <a:cs typeface="29LTRavi-Bold" panose="02000800000000000000" pitchFamily="2" charset="-78"/>
              </a:rPr>
              <a:t>هویت دینی،پیامدهای بحران هویت دینی ،اهمیت هویت دینی ،اساسی تربیت انواع هویت در فرایند جامعه پذیری به عنوان سرمایه های اجتماعی ،فضیلت های اخلاقی واخلاق حرفه‌ای با عمل وشکل غربی درتاثیر حاکمیت فن و تکنولوژی نوعی از خود بیگانگی شخصیتی شده است.</a:t>
            </a:r>
          </a:p>
          <a:p>
            <a:pPr marL="0" indent="0" algn="just" rtl="1">
              <a:lnSpc>
                <a:spcPct val="150000"/>
              </a:lnSpc>
              <a:buNone/>
            </a:pPr>
            <a:r>
              <a:rPr lang="fa-IR" sz="2300" b="1" dirty="0">
                <a:latin typeface="29LTRavi-Bold" panose="02000800000000000000" pitchFamily="2" charset="-78"/>
                <a:cs typeface="29LTRavi-Bold" panose="02000800000000000000" pitchFamily="2" charset="-78"/>
              </a:rPr>
              <a:t>دیدگاه اسلام پیرامون سبک زندگی:</a:t>
            </a:r>
          </a:p>
          <a:p>
            <a:pPr marL="0" indent="0" algn="just" rtl="1">
              <a:lnSpc>
                <a:spcPct val="150000"/>
              </a:lnSpc>
              <a:buNone/>
            </a:pPr>
            <a:r>
              <a:rPr lang="fa-IR" sz="2200" dirty="0">
                <a:latin typeface="29LTRavi-Bold" panose="02000800000000000000" pitchFamily="2" charset="-78"/>
                <a:cs typeface="29LTRavi-Bold" panose="02000800000000000000" pitchFamily="2" charset="-78"/>
              </a:rPr>
              <a:t>برخی از شاخصه های اصلی سبک زندگی مورد اسلام ومکتب تشیع, که عمل به آنها می توانددرشکل گیری وغنای هویت اسلامی ایرانیان مفید باشد عبارتند از:</a:t>
            </a:r>
          </a:p>
          <a:p>
            <a:pPr marL="0" indent="0" algn="just" rtl="1">
              <a:lnSpc>
                <a:spcPct val="150000"/>
              </a:lnSpc>
              <a:buNone/>
            </a:pPr>
            <a:r>
              <a:rPr lang="fa-IR" sz="2200" b="1" dirty="0">
                <a:latin typeface="29LTRavi-Bold" panose="02000800000000000000" pitchFamily="2" charset="-78"/>
                <a:cs typeface="29LTRavi-Bold" panose="02000800000000000000" pitchFamily="2" charset="-78"/>
              </a:rPr>
              <a:t>۱_مدیریت بدن</a:t>
            </a:r>
            <a:r>
              <a:rPr lang="fa-IR" sz="2200" dirty="0">
                <a:latin typeface="29LTRavi-Bold" panose="02000800000000000000" pitchFamily="2" charset="-78"/>
                <a:cs typeface="29LTRavi-Bold" panose="02000800000000000000" pitchFamily="2" charset="-78"/>
              </a:rPr>
              <a:t>(نوع لباس،آرایش مو،مدیریت بهداشت و سلامت.)، </a:t>
            </a:r>
            <a:r>
              <a:rPr lang="fa-IR" sz="2200" b="1" dirty="0">
                <a:latin typeface="29LTRavi-Bold" panose="02000800000000000000" pitchFamily="2" charset="-78"/>
                <a:cs typeface="29LTRavi-Bold" panose="02000800000000000000" pitchFamily="2" charset="-78"/>
              </a:rPr>
              <a:t>۲_آراستگی درنظم ظاهری، ۳_اهمیت آراستگی، ۴_آراستگی درسیره پیامبر(ص)، ۵_رعایت عدالت در آرایش.</a:t>
            </a:r>
          </a:p>
          <a:p>
            <a:pPr marL="0" indent="0" algn="just" rtl="1">
              <a:lnSpc>
                <a:spcPct val="150000"/>
              </a:lnSpc>
              <a:buNone/>
            </a:pPr>
            <a:endParaRPr lang="en-US" sz="2200" b="1" dirty="0">
              <a:latin typeface="29LTRavi-Bold" panose="02000800000000000000" pitchFamily="2" charset="-78"/>
              <a:cs typeface="29LTRavi-Bold" panose="02000800000000000000" pitchFamily="2" charset="-78"/>
            </a:endParaRPr>
          </a:p>
        </p:txBody>
      </p:sp>
    </p:spTree>
    <p:extLst>
      <p:ext uri="{BB962C8B-B14F-4D97-AF65-F5344CB8AC3E}">
        <p14:creationId xmlns:p14="http://schemas.microsoft.com/office/powerpoint/2010/main" val="2303511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809" y="115910"/>
            <a:ext cx="9361447" cy="6387921"/>
          </a:xfrm>
        </p:spPr>
        <p:txBody>
          <a:bodyPr>
            <a:normAutofit fontScale="92500" lnSpcReduction="20000"/>
          </a:bodyPr>
          <a:lstStyle/>
          <a:p>
            <a:pPr marL="0" indent="0" algn="just" rtl="1">
              <a:lnSpc>
                <a:spcPct val="150000"/>
              </a:lnSpc>
              <a:buNone/>
            </a:pPr>
            <a:r>
              <a:rPr lang="fa-IR" b="1" dirty="0">
                <a:latin typeface="29LTRavi-Bold" panose="02000800000000000000" pitchFamily="2" charset="-78"/>
                <a:cs typeface="29LTRavi-Bold" panose="02000800000000000000" pitchFamily="2" charset="-78"/>
              </a:rPr>
              <a:t>6 </a:t>
            </a:r>
            <a:r>
              <a:rPr lang="fa-IR" sz="1900" b="1" dirty="0">
                <a:latin typeface="29LTRavi-Bold" panose="02000800000000000000" pitchFamily="2" charset="-78"/>
                <a:cs typeface="29LTRavi-Bold" panose="02000800000000000000" pitchFamily="2" charset="-78"/>
              </a:rPr>
              <a:t>_ الگوی رفتار اسلامی</a:t>
            </a:r>
            <a:r>
              <a:rPr lang="fa-IR" b="1" dirty="0">
                <a:latin typeface="29LTRavi-Bold" panose="02000800000000000000" pitchFamily="2" charset="-78"/>
                <a:cs typeface="29LTRavi-Bold" panose="02000800000000000000" pitchFamily="2" charset="-78"/>
              </a:rPr>
              <a:t>: </a:t>
            </a:r>
            <a:r>
              <a:rPr lang="fa-IR" sz="2000" dirty="0">
                <a:latin typeface="29LTRavi-Bold" panose="02000800000000000000" pitchFamily="2" charset="-78"/>
                <a:cs typeface="29LTRavi-Bold" panose="02000800000000000000" pitchFamily="2" charset="-78"/>
              </a:rPr>
              <a:t>یعنی مصرف براساس نیاز حقیقی، اعتدال در مصرف، تعامل اجتماعی و انسانی در جامعه و رعایت حقوق انسان ها، بویژه ستم ستیزی و جلوگیری از تعدی ظلم و ظالم (اَو اَظلم اَو اُظلم).</a:t>
            </a:r>
          </a:p>
          <a:p>
            <a:pPr marL="0" indent="0" algn="just" rtl="1">
              <a:lnSpc>
                <a:spcPct val="150000"/>
              </a:lnSpc>
              <a:buNone/>
            </a:pPr>
            <a:r>
              <a:rPr lang="fa-IR" sz="2000" dirty="0">
                <a:latin typeface="29LTRavi-Bold" panose="02000800000000000000" pitchFamily="2" charset="-78"/>
                <a:cs typeface="29LTRavi-Bold" panose="02000800000000000000" pitchFamily="2" charset="-78"/>
              </a:rPr>
              <a:t> </a:t>
            </a:r>
            <a:r>
              <a:rPr lang="fa-IR" sz="1900" b="1" dirty="0">
                <a:latin typeface="29LTRavi-Bold" panose="02000800000000000000" pitchFamily="2" charset="-78"/>
                <a:cs typeface="29LTRavi-Bold" panose="02000800000000000000" pitchFamily="2" charset="-78"/>
              </a:rPr>
              <a:t>«رعایت حقوق شهروندی در سبک زندگی »</a:t>
            </a:r>
            <a:r>
              <a:rPr lang="fa-IR" sz="2000" dirty="0">
                <a:latin typeface="29LTRavi-Bold" panose="02000800000000000000" pitchFamily="2" charset="-78"/>
                <a:cs typeface="29LTRavi-Bold" panose="02000800000000000000" pitchFamily="2" charset="-78"/>
              </a:rPr>
              <a:t>:</a:t>
            </a:r>
          </a:p>
          <a:p>
            <a:pPr marL="0" indent="0" algn="just" rtl="1">
              <a:lnSpc>
                <a:spcPct val="150000"/>
              </a:lnSpc>
              <a:buNone/>
            </a:pPr>
            <a:r>
              <a:rPr lang="fa-IR" sz="2000" dirty="0">
                <a:latin typeface="29LTRavi-Bold" panose="02000800000000000000" pitchFamily="2" charset="-78"/>
                <a:cs typeface="29LTRavi-Bold" panose="02000800000000000000" pitchFamily="2" charset="-78"/>
              </a:rPr>
              <a:t> برای تنظیم نظام حقوقی فردی و اجتماعی، نظریه نسبیت درحقوق شهروندی، تحلیلی عینی از جهان خارج است. همانگونه که نظریه مطلق بودن در حقوق طبیعی مبتنی بر  یک اصل درونی و ذهن است. که دو بعد از وجود انسان را به تصویر می کشند و قابل تفکیک نیستند.</a:t>
            </a:r>
          </a:p>
          <a:p>
            <a:pPr marL="0" indent="0" algn="just" rtl="1">
              <a:lnSpc>
                <a:spcPct val="150000"/>
              </a:lnSpc>
              <a:buNone/>
            </a:pPr>
            <a:r>
              <a:rPr lang="fa-IR" sz="2000" b="1" dirty="0">
                <a:latin typeface="29LTRavi-Bold" panose="02000800000000000000" pitchFamily="2" charset="-78"/>
                <a:cs typeface="29LTRavi-Bold" panose="02000800000000000000" pitchFamily="2" charset="-78"/>
              </a:rPr>
              <a:t>حقوق انسان در جوامع بین المللی و اسلامی:</a:t>
            </a:r>
          </a:p>
          <a:p>
            <a:pPr marL="0" indent="0" algn="just" rtl="1">
              <a:lnSpc>
                <a:spcPct val="150000"/>
              </a:lnSpc>
              <a:buNone/>
            </a:pPr>
            <a:r>
              <a:rPr lang="fa-IR" sz="2000" dirty="0">
                <a:latin typeface="29LTRavi-Bold" panose="02000800000000000000" pitchFamily="2" charset="-78"/>
                <a:cs typeface="29LTRavi-Bold" panose="02000800000000000000" pitchFamily="2" charset="-78"/>
              </a:rPr>
              <a:t>در حقوق بشر ثابت و متغیر هر دو نوع حقوق شهروندی نقش دارند.مانند حقوق بشر که هویت خود را از اجتماع صیقل می‌دهد و در زمان و مکان وجوامع مختلف متغیر است. اما تنها عنصر اساسی ودائمی این حقوق ،حقوق اساسی انسان است.که در زندگی جمعی ممکن است محدود شود.عصر حاضر عصر فراتجدد واندیشه های حقوقی بویژه تفکر حقوق بشری، گفتمانی غالب را در منظومه سیاسی،اجتماعی واخلاقی بعنوان مخالف و موافق دراین فضای موجود آورده است. علی (ع):«قیمه کل امرء مایحسنه» فرد را آن بهاست که در دیده اش زیباست. و یا در تفاوتهای فردی قرآن می‌فرماید.«لایرجون لله وقارا وقد خلقکم اطوارا »</a:t>
            </a:r>
            <a:endParaRPr lang="en-US" sz="2000" dirty="0">
              <a:latin typeface="29LTRavi-Bold" panose="02000800000000000000" pitchFamily="2" charset="-78"/>
              <a:cs typeface="29LTRavi-Bold" panose="02000800000000000000" pitchFamily="2" charset="-78"/>
            </a:endParaRPr>
          </a:p>
        </p:txBody>
      </p:sp>
    </p:spTree>
    <p:extLst>
      <p:ext uri="{BB962C8B-B14F-4D97-AF65-F5344CB8AC3E}">
        <p14:creationId xmlns:p14="http://schemas.microsoft.com/office/powerpoint/2010/main" val="742564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43269" y="141668"/>
            <a:ext cx="9886121" cy="6418157"/>
          </a:xfrm>
        </p:spPr>
        <p:txBody>
          <a:bodyPr>
            <a:normAutofit fontScale="92500" lnSpcReduction="10000"/>
          </a:bodyPr>
          <a:lstStyle/>
          <a:p>
            <a:pPr marL="0" indent="0" algn="just" rtl="1">
              <a:lnSpc>
                <a:spcPct val="150000"/>
              </a:lnSpc>
              <a:buNone/>
            </a:pPr>
            <a:r>
              <a:rPr lang="fa-IR" sz="2000" dirty="0"/>
              <a:t>بیانیه اعلامیه حقوق بشر جهانی درسال ۱۹۴۸, و در سال ۱۹۵۰بیست کشور اروپایی، و در سال ۱۹۸۱ سازمان وحدت آفریقا منشور آفریقایی حقوق انسان و مردم را تصویب کردند. بیانیه حقوق بشر در اسلام در زمان پیامبر، در کرامت و انسانیت انسان‌ها و احترام به حقوق آنان، یا منشور حکومت حضرت علی علیه السلام به مالک اشتر خطبه۵۳ نهج‌البلاغه، یا حقوق بشر طبری به قدمت تاریخ توسعه‌ی بشری دارد،که متون دینی سهم بزرگی در تداوم وت قویت این حقوق داشته‌اند که حقوق دینی در موارد بیشتری هم آوا با حقوق انسانی ترسیم شده است. (جوادی آملی؛۱۳۸۱,ص۲۷۹) و (مصباح یزدی,۱۳۸۶ص۱۴۷). از قوانین حمورایی و اولین منشور حقوقی انسانی، کورش کبیر در ایران باستان و تاثیر دین زرتشت بر آن (که کتیبه منشور حقوق بشر کوروش در سال ۲۰۰۲ در سازمان ملل متحد بر سردرب سازمان درج شده است. و تا اولین قانون اساسی حیات در مدینه النبی به تاسی از پیامبر خاتم تاثیر گذار بود. _تاثیر بی ثباتی سیاسی وحکومت قانون در ورود گردشگران و مطالعه موردی کشورهای اسلامی متعصب (۱۹۹۶_۲۰۱۲) چون بهره‌برداری صرفاً از منابع نوشتاری نبوده و گستره اطلاعات،برنامه‌های ماهواره‌ای، تولیدات دیداری و شنیداری در هر کشور ارائه می شود، و بهره‌برداری از ویژگیهای طبیعت به نقاط مختلف دنیا سفر کنند که زمینه پیشرفت فرهنگ، تمدن و صنعت را فراهم می‌آورد که صنعت گردشگری بخش اعظمی از اقتصاد کشورهاست. </a:t>
            </a:r>
          </a:p>
        </p:txBody>
      </p:sp>
    </p:spTree>
    <p:extLst>
      <p:ext uri="{BB962C8B-B14F-4D97-AF65-F5344CB8AC3E}">
        <p14:creationId xmlns:p14="http://schemas.microsoft.com/office/powerpoint/2010/main" val="2282966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1965" y="2566815"/>
            <a:ext cx="9886121" cy="1157045"/>
          </a:xfrm>
        </p:spPr>
        <p:txBody>
          <a:bodyPr>
            <a:normAutofit/>
          </a:bodyPr>
          <a:lstStyle/>
          <a:p>
            <a:pPr marL="0" indent="0" algn="ctr">
              <a:lnSpc>
                <a:spcPct val="150000"/>
              </a:lnSpc>
              <a:buNone/>
            </a:pPr>
            <a:r>
              <a:rPr lang="fa-IR" sz="2800" b="1" dirty="0">
                <a:solidFill>
                  <a:schemeClr val="accent6">
                    <a:lumMod val="75000"/>
                  </a:schemeClr>
                </a:solidFill>
                <a:latin typeface="29LTRavi-Bold" panose="02000800000000000000" pitchFamily="2" charset="-78"/>
                <a:cs typeface="29LTRavi-Bold" panose="02000800000000000000" pitchFamily="2" charset="-78"/>
              </a:rPr>
              <a:t>از بذل توجه وحوصله شما معززان سپاسگزارم</a:t>
            </a:r>
            <a:endParaRPr lang="en-US" sz="2800" b="1" dirty="0">
              <a:solidFill>
                <a:schemeClr val="accent6">
                  <a:lumMod val="75000"/>
                </a:schemeClr>
              </a:solidFill>
              <a:latin typeface="29LTRavi-Bold" panose="02000800000000000000" pitchFamily="2" charset="-78"/>
              <a:cs typeface="29LTRavi-Bold" panose="02000800000000000000" pitchFamily="2" charset="-78"/>
            </a:endParaRPr>
          </a:p>
        </p:txBody>
      </p:sp>
    </p:spTree>
    <p:extLst>
      <p:ext uri="{BB962C8B-B14F-4D97-AF65-F5344CB8AC3E}">
        <p14:creationId xmlns:p14="http://schemas.microsoft.com/office/powerpoint/2010/main" val="15480323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116</TotalTime>
  <Words>1434</Words>
  <Application>Microsoft Office PowerPoint</Application>
  <PresentationFormat>Widescreen</PresentationFormat>
  <Paragraphs>25</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29LTRavi-Bold</vt:lpstr>
      <vt:lpstr>Arial</vt:lpstr>
      <vt:lpstr>Century Gothic</vt:lpstr>
      <vt:lpstr>Wingdings 3</vt:lpstr>
      <vt:lpstr>Wisp</vt:lpstr>
      <vt:lpstr>بسم الله الرحمن الرحیم  سبک زندگی در سایه حکمرانی اسلامی</vt:lpstr>
      <vt:lpstr>شاخص‌ها و معیارهای سبک زندگی در حکمرانی اسلامی:</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ghorbani</dc:creator>
  <cp:lastModifiedBy>Hani</cp:lastModifiedBy>
  <cp:revision>13</cp:revision>
  <dcterms:created xsi:type="dcterms:W3CDTF">2024-03-12T16:12:21Z</dcterms:created>
  <dcterms:modified xsi:type="dcterms:W3CDTF">2024-03-12T20:35:33Z</dcterms:modified>
</cp:coreProperties>
</file>