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EC51BE2-7698-4E35-A630-9E2BB5FC1C39}">
          <p14:sldIdLst>
            <p14:sldId id="256"/>
            <p14:sldId id="257"/>
          </p14:sldIdLst>
        </p14:section>
        <p14:section name="Untitled Section" id="{9304D642-C776-42C0-9558-C19366F4D81A}">
          <p14:sldIdLst>
            <p14:sldId id="258"/>
            <p14:sldId id="259"/>
            <p14:sldId id="260"/>
            <p14:sldId id="261"/>
            <p14:sldId id="262"/>
            <p14:sldId id="263"/>
            <p14:sldId id="264"/>
            <p14:sldId id="265"/>
            <p14:sldId id="266"/>
            <p14:sldId id="267"/>
            <p14:sldId id="268"/>
            <p14:sldId id="269"/>
            <p14:sldId id="270"/>
            <p14:sldId id="271"/>
            <p14:sldId id="27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237E3A-5BD4-4D28-8536-4C03EFC5A61F}" type="datetimeFigureOut">
              <a:rPr lang="en-US" smtClean="0"/>
              <a:t>5/7/2024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529796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237E3A-5BD4-4D28-8536-4C03EFC5A61F}" type="datetimeFigureOut">
              <a:rPr lang="en-US" smtClean="0"/>
              <a:t>5/7/2024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3631212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237E3A-5BD4-4D28-8536-4C03EFC5A61F}" type="datetimeFigureOut">
              <a:rPr lang="en-US" smtClean="0"/>
              <a:t>5/7/2024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81A15C0-1CB0-40D7-A6B4-724DB593514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617428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476327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5/7/2024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1A15C0-1CB0-40D7-A6B4-724DB593514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02381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4198827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237E3A-5BD4-4D28-8536-4C03EFC5A61F}" type="datetimeFigureOut">
              <a:rPr lang="en-US" smtClean="0"/>
              <a:t>5/7/2024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40834330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237E3A-5BD4-4D28-8536-4C03EFC5A61F}" type="datetimeFigureOut">
              <a:rPr lang="en-US" smtClean="0"/>
              <a:t>5/7/2024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1639176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237E3A-5BD4-4D28-8536-4C03EFC5A61F}" type="datetimeFigureOut">
              <a:rPr lang="en-US" smtClean="0"/>
              <a:t>5/7/2024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1418459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237E3A-5BD4-4D28-8536-4C03EFC5A61F}" type="datetimeFigureOut">
              <a:rPr lang="en-US" smtClean="0"/>
              <a:t>5/7/2024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87860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237E3A-5BD4-4D28-8536-4C03EFC5A61F}" type="datetimeFigureOut">
              <a:rPr lang="en-US" smtClean="0"/>
              <a:t>5/7/2024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3418111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237E3A-5BD4-4D28-8536-4C03EFC5A61F}" type="datetimeFigureOut">
              <a:rPr lang="en-US" smtClean="0"/>
              <a:t>5/7/2024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867737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237E3A-5BD4-4D28-8536-4C03EFC5A61F}" type="datetimeFigureOut">
              <a:rPr lang="en-US" smtClean="0"/>
              <a:t>5/7/2024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47342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237E3A-5BD4-4D28-8536-4C03EFC5A61F}" type="datetimeFigureOut">
              <a:rPr lang="en-US" smtClean="0"/>
              <a:t>5/7/2024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121118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2107816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237E3A-5BD4-4D28-8536-4C03EFC5A61F}" type="datetimeFigureOut">
              <a:rPr lang="en-US" smtClean="0"/>
              <a:t>5/7/2024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1A15C0-1CB0-40D7-A6B4-724DB5935140}" type="slidenum">
              <a:rPr lang="en-US" smtClean="0"/>
              <a:t>‹#›</a:t>
            </a:fld>
            <a:endParaRPr lang="en-US"/>
          </a:p>
        </p:txBody>
      </p:sp>
    </p:spTree>
    <p:extLst>
      <p:ext uri="{BB962C8B-B14F-4D97-AF65-F5344CB8AC3E}">
        <p14:creationId xmlns:p14="http://schemas.microsoft.com/office/powerpoint/2010/main" val="3003381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A237E3A-5BD4-4D28-8536-4C03EFC5A61F}" type="datetimeFigureOut">
              <a:rPr lang="en-US" smtClean="0"/>
              <a:t>5/7/2024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81A15C0-1CB0-40D7-A6B4-724DB5935140}" type="slidenum">
              <a:rPr lang="en-US" smtClean="0"/>
              <a:t>‹#›</a:t>
            </a:fld>
            <a:endParaRPr lang="en-US"/>
          </a:p>
        </p:txBody>
      </p:sp>
    </p:spTree>
    <p:extLst>
      <p:ext uri="{BB962C8B-B14F-4D97-AF65-F5344CB8AC3E}">
        <p14:creationId xmlns:p14="http://schemas.microsoft.com/office/powerpoint/2010/main" val="10237690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3577" y="207819"/>
            <a:ext cx="8915399" cy="2144684"/>
          </a:xfrm>
        </p:spPr>
        <p:txBody>
          <a:bodyPr/>
          <a:lstStyle/>
          <a:p>
            <a:pPr algn="ctr"/>
            <a:r>
              <a:rPr lang="fa-IR" dirty="0">
                <a:latin typeface="IranNastaliq" panose="02020505000000020003" pitchFamily="18" charset="0"/>
                <a:cs typeface="IranNastaliq" panose="02020505000000020003" pitchFamily="18" charset="0"/>
              </a:rPr>
              <a:t>بسم الله الرحمن الرحیم</a:t>
            </a:r>
            <a:endParaRPr lang="en-US" dirty="0">
              <a:latin typeface="IranNastaliq" panose="02020505000000020003" pitchFamily="18" charset="0"/>
              <a:cs typeface="IranNastaliq" panose="02020505000000020003" pitchFamily="18" charset="0"/>
            </a:endParaRPr>
          </a:p>
        </p:txBody>
      </p:sp>
      <p:sp>
        <p:nvSpPr>
          <p:cNvPr id="3" name="Subtitle 2"/>
          <p:cNvSpPr>
            <a:spLocks noGrp="1"/>
          </p:cNvSpPr>
          <p:nvPr>
            <p:ph type="subTitle" idx="1"/>
          </p:nvPr>
        </p:nvSpPr>
        <p:spPr>
          <a:xfrm>
            <a:off x="2273330" y="3025833"/>
            <a:ext cx="9281362" cy="2369127"/>
          </a:xfrm>
        </p:spPr>
        <p:txBody>
          <a:bodyPr>
            <a:normAutofit/>
          </a:bodyPr>
          <a:lstStyle/>
          <a:p>
            <a:pPr algn="r">
              <a:lnSpc>
                <a:spcPct val="200000"/>
              </a:lnSpc>
            </a:pPr>
            <a:r>
              <a:rPr lang="fa-IR" sz="3500" dirty="0">
                <a:latin typeface="IranNastaliq" panose="02020505000000020003" pitchFamily="18" charset="0"/>
                <a:cs typeface="IranNastaliq" panose="02020505000000020003" pitchFamily="18" charset="0"/>
              </a:rPr>
              <a:t>موضوع جلسه :«نقش جهش تولید در مردمی کردن انقلاب اسلامی»</a:t>
            </a:r>
          </a:p>
          <a:p>
            <a:pPr algn="r">
              <a:lnSpc>
                <a:spcPct val="250000"/>
              </a:lnSpc>
            </a:pPr>
            <a:r>
              <a:rPr lang="fa-IR" dirty="0">
                <a:latin typeface="IranNastaliq" panose="02020505000000020003" pitchFamily="18" charset="0"/>
                <a:cs typeface="IranNastaliq" panose="02020505000000020003" pitchFamily="18" charset="0"/>
              </a:rPr>
              <a:t>تألیف وتدوین:محمد بنائیان سفید دانش آموخته دوره دکترای تخصصی  برنامه ریزی درسی، رئیس کار گروه تخصصی سبک زندگی درحکمرانی اسلامی سازمان بسیج اساتید دانشگاه های کشور </a:t>
            </a:r>
            <a:endParaRPr lang="fa-IR" sz="3500" dirty="0">
              <a:latin typeface="IranNastaliq" panose="02020505000000020003" pitchFamily="18" charset="0"/>
              <a:cs typeface="IranNastaliq" panose="02020505000000020003" pitchFamily="18" charset="0"/>
            </a:endParaRPr>
          </a:p>
          <a:p>
            <a:pPr algn="r"/>
            <a:endParaRPr lang="en-US" dirty="0"/>
          </a:p>
        </p:txBody>
      </p:sp>
    </p:spTree>
    <p:extLst>
      <p:ext uri="{BB962C8B-B14F-4D97-AF65-F5344CB8AC3E}">
        <p14:creationId xmlns:p14="http://schemas.microsoft.com/office/powerpoint/2010/main" val="3431664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dirty="0">
                <a:cs typeface="B Nazanin" panose="00000400000000000000" pitchFamily="2" charset="-78"/>
              </a:rPr>
              <a:t>مردمی سازی درسه عنصر خلاصه می شود</a:t>
            </a:r>
            <a:endParaRPr lang="en-US" dirty="0">
              <a:cs typeface="B Nazanin" panose="00000400000000000000" pitchFamily="2" charset="-78"/>
            </a:endParaRPr>
          </a:p>
        </p:txBody>
      </p:sp>
      <p:sp>
        <p:nvSpPr>
          <p:cNvPr id="3" name="Content Placeholder 2"/>
          <p:cNvSpPr>
            <a:spLocks noGrp="1"/>
          </p:cNvSpPr>
          <p:nvPr>
            <p:ph idx="1"/>
          </p:nvPr>
        </p:nvSpPr>
        <p:spPr/>
        <p:txBody>
          <a:bodyPr/>
          <a:lstStyle/>
          <a:p>
            <a:pPr marL="0" indent="0" algn="r">
              <a:buNone/>
            </a:pPr>
            <a:r>
              <a:rPr lang="fa-IR" dirty="0">
                <a:cs typeface="B Nazanin" panose="00000400000000000000" pitchFamily="2" charset="-78"/>
              </a:rPr>
              <a:t>۱_ مشارکت و درگیر کردن مردم با حساس سازی آنها به مسائل وموضوعات جامعه</a:t>
            </a:r>
          </a:p>
          <a:p>
            <a:pPr marL="0" indent="0" algn="r">
              <a:buNone/>
            </a:pPr>
            <a:r>
              <a:rPr lang="fa-IR" dirty="0">
                <a:cs typeface="B Nazanin" panose="00000400000000000000" pitchFamily="2" charset="-78"/>
              </a:rPr>
              <a:t> ۲_ برابری در تصمیم گیری</a:t>
            </a:r>
          </a:p>
          <a:p>
            <a:pPr marL="0" indent="0" algn="r">
              <a:buNone/>
            </a:pPr>
            <a:r>
              <a:rPr lang="fa-IR" dirty="0">
                <a:cs typeface="B Nazanin" panose="00000400000000000000" pitchFamily="2" charset="-78"/>
              </a:rPr>
              <a:t> ۳_ فرصت‌های مشارکت و اداره جامعه و نیز استقبال از حضور نهادها وسازمان‌های غیردولتی و مردمی.</a:t>
            </a:r>
          </a:p>
          <a:p>
            <a:pPr marL="0" indent="0" algn="r">
              <a:buNone/>
            </a:pPr>
            <a:r>
              <a:rPr lang="fa-IR" dirty="0">
                <a:cs typeface="B Nazanin" panose="00000400000000000000" pitchFamily="2" charset="-78"/>
              </a:rPr>
              <a:t>اعتماد مردم به حکومت سبب تقویت پایه های حکومت می شود«ان الله لا یغیر ما بقوم حتی یغیروا ما بانفسهم(رعد؛۱۱) »یا«بان الله آن یکن مغیرا نعمه انعمها علی قوم حتی یغیروا ما بانفسهم »(انفال؛۵۳).</a:t>
            </a:r>
            <a:endParaRPr lang="en-US" dirty="0">
              <a:cs typeface="B Nazanin" panose="00000400000000000000" pitchFamily="2" charset="-78"/>
            </a:endParaRPr>
          </a:p>
        </p:txBody>
      </p:sp>
    </p:spTree>
    <p:extLst>
      <p:ext uri="{BB962C8B-B14F-4D97-AF65-F5344CB8AC3E}">
        <p14:creationId xmlns:p14="http://schemas.microsoft.com/office/powerpoint/2010/main" val="2829824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anose="00000400000000000000" pitchFamily="2" charset="-78"/>
              </a:rPr>
              <a:t>«ویژگیهای مردم ومسئولین درحکومت اسلامی»</a:t>
            </a:r>
            <a:endParaRPr lang="en-US" dirty="0">
              <a:cs typeface="B Nazanin" panose="00000400000000000000" pitchFamily="2" charset="-78"/>
            </a:endParaRPr>
          </a:p>
        </p:txBody>
      </p:sp>
      <p:sp>
        <p:nvSpPr>
          <p:cNvPr id="3" name="Content Placeholder 2"/>
          <p:cNvSpPr>
            <a:spLocks noGrp="1"/>
          </p:cNvSpPr>
          <p:nvPr>
            <p:ph idx="1"/>
          </p:nvPr>
        </p:nvSpPr>
        <p:spPr/>
        <p:txBody>
          <a:bodyPr/>
          <a:lstStyle/>
          <a:p>
            <a:pPr marL="0" indent="0" algn="r">
              <a:buNone/>
            </a:pPr>
            <a:r>
              <a:rPr lang="fa-IR" dirty="0">
                <a:cs typeface="B Nazanin" panose="00000400000000000000" pitchFamily="2" charset="-78"/>
              </a:rPr>
              <a:t>۱_ مردم و مسئولین در شناخت حق کوشا باشند</a:t>
            </a:r>
          </a:p>
          <a:p>
            <a:pPr marL="0" indent="0" algn="r">
              <a:buNone/>
            </a:pPr>
            <a:r>
              <a:rPr lang="fa-IR" dirty="0">
                <a:cs typeface="B Nazanin" panose="00000400000000000000" pitchFamily="2" charset="-78"/>
              </a:rPr>
              <a:t> ۲_ به حقی که شناخته‌اند عمل کنند</a:t>
            </a:r>
          </a:p>
          <a:p>
            <a:pPr marL="0" indent="0" algn="r">
              <a:buNone/>
            </a:pPr>
            <a:r>
              <a:rPr lang="fa-IR" dirty="0">
                <a:cs typeface="B Nazanin" panose="00000400000000000000" pitchFamily="2" charset="-78"/>
              </a:rPr>
              <a:t> ۳_ مردم و مسئولین باید در راستای پیشبرد اهداف حکومت اسلامی و عمل کردن به حق , وحدت خود را حفظ کنند.</a:t>
            </a:r>
            <a:endParaRPr lang="en-US" dirty="0">
              <a:cs typeface="B Nazanin"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1586" y="3765665"/>
            <a:ext cx="4183119" cy="2788746"/>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57901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anose="00000400000000000000" pitchFamily="2" charset="-78"/>
              </a:rPr>
              <a:t>«وظایف مردم در حکومت اسلامی »</a:t>
            </a:r>
            <a:endParaRPr lang="en-US" dirty="0">
              <a:cs typeface="B Nazanin" panose="00000400000000000000" pitchFamily="2" charset="-78"/>
            </a:endParaRPr>
          </a:p>
        </p:txBody>
      </p:sp>
      <p:sp>
        <p:nvSpPr>
          <p:cNvPr id="3" name="Content Placeholder 2"/>
          <p:cNvSpPr>
            <a:spLocks noGrp="1"/>
          </p:cNvSpPr>
          <p:nvPr>
            <p:ph idx="1"/>
          </p:nvPr>
        </p:nvSpPr>
        <p:spPr>
          <a:xfrm>
            <a:off x="2318063" y="1621871"/>
            <a:ext cx="9082576" cy="4753762"/>
          </a:xfrm>
        </p:spPr>
        <p:txBody>
          <a:bodyPr>
            <a:normAutofit/>
          </a:bodyPr>
          <a:lstStyle/>
          <a:p>
            <a:pPr marL="0" indent="0" algn="r">
              <a:buNone/>
            </a:pPr>
            <a:r>
              <a:rPr lang="fa-IR" dirty="0">
                <a:cs typeface="B Nazanin" panose="00000400000000000000" pitchFamily="2" charset="-78"/>
              </a:rPr>
              <a:t>اگر نظارت مردم و شفاف سازی شفاف سازی مسئولین در حکومت اسلامی نباشد زمینه فسادمالی، اخلاقی، رانت اطلاعاتی، رشوه وسوء استفاده از جایگاه مسئولیت به وجود می‌آید.</a:t>
            </a:r>
          </a:p>
          <a:p>
            <a:pPr marL="0" indent="0" algn="r">
              <a:buNone/>
            </a:pPr>
            <a:r>
              <a:rPr lang="fa-IR" dirty="0">
                <a:cs typeface="B Nazanin" panose="00000400000000000000" pitchFamily="2" charset="-78"/>
              </a:rPr>
              <a:t> امر به معروف بردوقسم است:</a:t>
            </a:r>
          </a:p>
          <a:p>
            <a:pPr marL="0" indent="0" algn="r">
              <a:buNone/>
            </a:pPr>
            <a:r>
              <a:rPr lang="fa-IR" dirty="0">
                <a:cs typeface="B Nazanin" panose="00000400000000000000" pitchFamily="2" charset="-78"/>
              </a:rPr>
              <a:t>۱_ نظارت مردم بر مردم</a:t>
            </a:r>
          </a:p>
          <a:p>
            <a:pPr marL="0" indent="0" algn="r">
              <a:buNone/>
            </a:pPr>
            <a:r>
              <a:rPr lang="fa-IR" dirty="0">
                <a:cs typeface="B Nazanin" panose="00000400000000000000" pitchFamily="2" charset="-78"/>
              </a:rPr>
              <a:t> ۲_ نظارت بر حسن عملکرد حاکم اسلامی و مسئولین</a:t>
            </a:r>
          </a:p>
          <a:p>
            <a:pPr marL="0" indent="0" algn="r">
              <a:buNone/>
            </a:pPr>
            <a:r>
              <a:rPr lang="fa-IR" dirty="0">
                <a:cs typeface="B Nazanin" panose="00000400000000000000" pitchFamily="2" charset="-78"/>
              </a:rPr>
              <a:t>3_ نظارت قوا سه گانه بر اساس وظایف ذاتی بر عملیاتی و اجرایی نمودن برنامه توسعه کشور و داشتن داشتبورد مدیریتی برای مدیران مسئول در رصد روزانه فرایند عملیات بر اساس برنامه توسعه</a:t>
            </a:r>
          </a:p>
          <a:p>
            <a:pPr marL="0" indent="0" algn="r">
              <a:buNone/>
            </a:pPr>
            <a:r>
              <a:rPr lang="fa-IR" dirty="0">
                <a:cs typeface="B Nazanin" panose="00000400000000000000" pitchFamily="2" charset="-78"/>
              </a:rPr>
              <a:t>4_ اصلاح سه مثلث (مشروط به وحدت واقعی و عملی حوزه و دانشگاه)</a:t>
            </a:r>
          </a:p>
          <a:p>
            <a:pPr marL="0" indent="0" algn="r">
              <a:buNone/>
            </a:pPr>
            <a:r>
              <a:rPr lang="fa-IR" dirty="0">
                <a:cs typeface="B Nazanin" panose="00000400000000000000" pitchFamily="2" charset="-78"/>
              </a:rPr>
              <a:t> </a:t>
            </a:r>
          </a:p>
          <a:p>
            <a:pPr marL="0" indent="0" algn="r">
              <a:buNone/>
            </a:pPr>
            <a:endParaRPr lang="fa-IR" dirty="0">
              <a:cs typeface="B Nazanin" panose="00000400000000000000" pitchFamily="2" charset="-78"/>
            </a:endParaRPr>
          </a:p>
          <a:p>
            <a:pPr marL="0" indent="0" algn="r">
              <a:buNone/>
            </a:pPr>
            <a:r>
              <a:rPr lang="fa-IR" dirty="0">
                <a:cs typeface="B Nazanin" panose="00000400000000000000" pitchFamily="2" charset="-78"/>
              </a:rPr>
              <a:t>البته در هر دو مورد ساز و کاری باید وجود داشته باشد که هرج و مرج ایجاد نشود و از جمله ساز و کار شفاف سازی عملکرد حاکم اسلامی و مسئولین.</a:t>
            </a:r>
            <a:endParaRPr lang="en-US" dirty="0">
              <a:cs typeface="B Nazanin" panose="00000400000000000000" pitchFamily="2" charset="-78"/>
            </a:endParaRPr>
          </a:p>
        </p:txBody>
      </p:sp>
      <p:sp>
        <p:nvSpPr>
          <p:cNvPr id="4" name="Isosceles Triangle 3">
            <a:extLst>
              <a:ext uri="{FF2B5EF4-FFF2-40B4-BE49-F238E27FC236}">
                <a16:creationId xmlns:a16="http://schemas.microsoft.com/office/drawing/2014/main" id="{F229DED9-470C-4493-9415-5FC0F8248EA4}"/>
              </a:ext>
            </a:extLst>
          </p:cNvPr>
          <p:cNvSpPr/>
          <p:nvPr/>
        </p:nvSpPr>
        <p:spPr>
          <a:xfrm>
            <a:off x="4200516" y="4284137"/>
            <a:ext cx="1921079" cy="78856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0"/>
              <a:solidFill>
                <a:schemeClr val="tx1"/>
              </a:solidFill>
              <a:effectLst>
                <a:outerShdw blurRad="38100" dist="19050" dir="2700000" algn="tl" rotWithShape="0">
                  <a:schemeClr val="dk1">
                    <a:alpha val="40000"/>
                  </a:schemeClr>
                </a:outerShdw>
              </a:effectLst>
            </a:endParaRPr>
          </a:p>
        </p:txBody>
      </p:sp>
      <p:sp>
        <p:nvSpPr>
          <p:cNvPr id="6" name="TextBox 5">
            <a:extLst>
              <a:ext uri="{FF2B5EF4-FFF2-40B4-BE49-F238E27FC236}">
                <a16:creationId xmlns:a16="http://schemas.microsoft.com/office/drawing/2014/main" id="{47A98B71-C10D-45FA-96EC-DC40C3B3BD1F}"/>
              </a:ext>
            </a:extLst>
          </p:cNvPr>
          <p:cNvSpPr txBox="1"/>
          <p:nvPr/>
        </p:nvSpPr>
        <p:spPr>
          <a:xfrm>
            <a:off x="4787745" y="3998752"/>
            <a:ext cx="864065" cy="276999"/>
          </a:xfrm>
          <a:prstGeom prst="rect">
            <a:avLst/>
          </a:prstGeom>
          <a:noFill/>
        </p:spPr>
        <p:txBody>
          <a:bodyPr wrap="square" rtlCol="0">
            <a:spAutoFit/>
          </a:bodyPr>
          <a:lstStyle/>
          <a:p>
            <a:r>
              <a:rPr lang="fa-IR" sz="1200" b="1" dirty="0">
                <a:highlight>
                  <a:srgbClr val="00FFFF"/>
                </a:highlight>
              </a:rPr>
              <a:t>اندیشکده</a:t>
            </a:r>
            <a:endParaRPr lang="en-US" sz="1200" b="1" dirty="0">
              <a:highlight>
                <a:srgbClr val="00FFFF"/>
              </a:highlight>
            </a:endParaRPr>
          </a:p>
        </p:txBody>
      </p:sp>
      <p:sp>
        <p:nvSpPr>
          <p:cNvPr id="7" name="TextBox 6">
            <a:extLst>
              <a:ext uri="{FF2B5EF4-FFF2-40B4-BE49-F238E27FC236}">
                <a16:creationId xmlns:a16="http://schemas.microsoft.com/office/drawing/2014/main" id="{89B304F4-7E56-463D-8D1A-5DE6C6C97E27}"/>
              </a:ext>
            </a:extLst>
          </p:cNvPr>
          <p:cNvSpPr txBox="1"/>
          <p:nvPr/>
        </p:nvSpPr>
        <p:spPr>
          <a:xfrm rot="20036950">
            <a:off x="3469798" y="4761385"/>
            <a:ext cx="796954" cy="461665"/>
          </a:xfrm>
          <a:prstGeom prst="rect">
            <a:avLst/>
          </a:prstGeom>
          <a:noFill/>
        </p:spPr>
        <p:txBody>
          <a:bodyPr wrap="square" rtlCol="0">
            <a:spAutoFit/>
          </a:bodyPr>
          <a:lstStyle/>
          <a:p>
            <a:r>
              <a:rPr lang="fa-IR" sz="1200" b="1" dirty="0">
                <a:highlight>
                  <a:srgbClr val="00FF00"/>
                </a:highlight>
              </a:rPr>
              <a:t>دانشگاه وحوزه </a:t>
            </a:r>
            <a:endParaRPr lang="en-US" sz="1200" b="1" dirty="0">
              <a:highlight>
                <a:srgbClr val="00FF00"/>
              </a:highlight>
            </a:endParaRPr>
          </a:p>
        </p:txBody>
      </p:sp>
      <p:sp>
        <p:nvSpPr>
          <p:cNvPr id="8" name="TextBox 7">
            <a:extLst>
              <a:ext uri="{FF2B5EF4-FFF2-40B4-BE49-F238E27FC236}">
                <a16:creationId xmlns:a16="http://schemas.microsoft.com/office/drawing/2014/main" id="{BA178893-ED43-491C-998D-B827674B2F7B}"/>
              </a:ext>
            </a:extLst>
          </p:cNvPr>
          <p:cNvSpPr txBox="1"/>
          <p:nvPr/>
        </p:nvSpPr>
        <p:spPr>
          <a:xfrm rot="1288787">
            <a:off x="6044425" y="4744048"/>
            <a:ext cx="1282118" cy="461665"/>
          </a:xfrm>
          <a:prstGeom prst="rect">
            <a:avLst/>
          </a:prstGeom>
          <a:noFill/>
        </p:spPr>
        <p:txBody>
          <a:bodyPr wrap="square" rtlCol="0">
            <a:spAutoFit/>
          </a:bodyPr>
          <a:lstStyle/>
          <a:p>
            <a:r>
              <a:rPr lang="fa-IR" sz="1200" b="1" dirty="0">
                <a:highlight>
                  <a:srgbClr val="008000"/>
                </a:highlight>
              </a:rPr>
              <a:t>جهش تولید و مردم سازی</a:t>
            </a:r>
            <a:endParaRPr lang="en-US" sz="1200" b="1" dirty="0">
              <a:highlight>
                <a:srgbClr val="008000"/>
              </a:highlight>
            </a:endParaRPr>
          </a:p>
        </p:txBody>
      </p:sp>
    </p:spTree>
    <p:extLst>
      <p:ext uri="{BB962C8B-B14F-4D97-AF65-F5344CB8AC3E}">
        <p14:creationId xmlns:p14="http://schemas.microsoft.com/office/powerpoint/2010/main" val="1339272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anose="00000400000000000000" pitchFamily="2" charset="-78"/>
              </a:rPr>
              <a:t>«طراحی مولفه های اساسی حکومت اسلامی»</a:t>
            </a:r>
            <a:endParaRPr lang="en-US" dirty="0">
              <a:cs typeface="B Nazanin" panose="00000400000000000000" pitchFamily="2" charset="-78"/>
            </a:endParaRPr>
          </a:p>
        </p:txBody>
      </p:sp>
      <p:sp>
        <p:nvSpPr>
          <p:cNvPr id="3" name="Content Placeholder 2"/>
          <p:cNvSpPr>
            <a:spLocks noGrp="1"/>
          </p:cNvSpPr>
          <p:nvPr>
            <p:ph idx="1"/>
          </p:nvPr>
        </p:nvSpPr>
        <p:spPr>
          <a:xfrm>
            <a:off x="2589212" y="2133599"/>
            <a:ext cx="8915400" cy="4100945"/>
          </a:xfrm>
        </p:spPr>
        <p:txBody>
          <a:bodyPr>
            <a:normAutofit fontScale="92500" lnSpcReduction="10000"/>
          </a:bodyPr>
          <a:lstStyle/>
          <a:p>
            <a:pPr marL="0" indent="0" algn="r">
              <a:buNone/>
            </a:pPr>
            <a:r>
              <a:rPr lang="fa-IR" dirty="0">
                <a:cs typeface="B Nazanin" panose="00000400000000000000" pitchFamily="2" charset="-78"/>
              </a:rPr>
              <a:t>در حکمرانی اسلامی حکومتی است که بر اساس مبانی, اصول و روش‌های اسلامی طرح‌ریزی شده است، این الگوها بر مبنای نظریه مردم سالاری دینی یا مردم سازی در حکمرانی اسلامی طراحی شده است. </a:t>
            </a:r>
          </a:p>
          <a:p>
            <a:pPr marL="0" indent="0" algn="r">
              <a:buNone/>
            </a:pPr>
            <a:r>
              <a:rPr lang="fa-IR" dirty="0">
                <a:cs typeface="B Nazanin" panose="00000400000000000000" pitchFamily="2" charset="-78"/>
              </a:rPr>
              <a:t>شاخص‌های حکمرانی اسلامی در چارچوب سه مولفه رابطه اصلی: </a:t>
            </a:r>
          </a:p>
          <a:p>
            <a:pPr marL="0" indent="0" algn="r">
              <a:buNone/>
            </a:pPr>
            <a:r>
              <a:rPr lang="fa-IR" dirty="0">
                <a:cs typeface="B Nazanin" panose="00000400000000000000" pitchFamily="2" charset="-78"/>
              </a:rPr>
              <a:t>۱_ روابط حکومت و مردم</a:t>
            </a:r>
          </a:p>
          <a:p>
            <a:pPr marL="0" indent="0" algn="r">
              <a:buNone/>
            </a:pPr>
            <a:r>
              <a:rPr lang="fa-IR" dirty="0">
                <a:cs typeface="B Nazanin" panose="00000400000000000000" pitchFamily="2" charset="-78"/>
              </a:rPr>
              <a:t> ۲_ روابط حکومت باعرصه‌های سیاسی، اقتصادی، فرهنگی</a:t>
            </a:r>
          </a:p>
          <a:p>
            <a:pPr marL="0" indent="0" algn="r">
              <a:buNone/>
            </a:pPr>
            <a:r>
              <a:rPr lang="fa-IR" dirty="0">
                <a:cs typeface="B Nazanin" panose="00000400000000000000" pitchFamily="2" charset="-78"/>
              </a:rPr>
              <a:t> ۳ _ نظام اداری و روابط اجزای حکومت در «</a:t>
            </a:r>
            <a:r>
              <a:rPr lang="fa-IR" b="1" dirty="0">
                <a:cs typeface="B Nazanin" panose="00000400000000000000" pitchFamily="2" charset="-78"/>
              </a:rPr>
              <a:t>مولفه اول</a:t>
            </a:r>
            <a:r>
              <a:rPr lang="fa-IR" dirty="0">
                <a:cs typeface="B Nazanin" panose="00000400000000000000" pitchFamily="2" charset="-78"/>
              </a:rPr>
              <a:t>»: روابط حکومت مردم در اصل حاکمیت رحمانی و خیرخواهی و مهرورزی حکومت نسبت به مردم</a:t>
            </a:r>
          </a:p>
          <a:p>
            <a:pPr marL="0" indent="0" algn="r">
              <a:buNone/>
            </a:pPr>
            <a:r>
              <a:rPr lang="fa-IR" dirty="0">
                <a:cs typeface="B Nazanin" panose="00000400000000000000" pitchFamily="2" charset="-78"/>
              </a:rPr>
              <a:t> ۲_ اصل رعایت منافع عمومی</a:t>
            </a:r>
          </a:p>
          <a:p>
            <a:pPr marL="0" indent="0" algn="r">
              <a:buNone/>
            </a:pPr>
            <a:r>
              <a:rPr lang="fa-IR" dirty="0">
                <a:cs typeface="B Nazanin" panose="00000400000000000000" pitchFamily="2" charset="-78"/>
              </a:rPr>
              <a:t> ۳ _ اصل مشارکت عمومی</a:t>
            </a:r>
          </a:p>
          <a:p>
            <a:pPr marL="0" indent="0" algn="r">
              <a:buNone/>
            </a:pPr>
            <a:r>
              <a:rPr lang="fa-IR" dirty="0">
                <a:cs typeface="B Nazanin" panose="00000400000000000000" pitchFamily="2" charset="-78"/>
              </a:rPr>
              <a:t> ۴ _ اصل اصلاح و نظارت همگانی( امر به معروف و نهی از منکر)</a:t>
            </a:r>
          </a:p>
          <a:p>
            <a:pPr marL="0" indent="0" algn="r">
              <a:buNone/>
            </a:pPr>
            <a:r>
              <a:rPr lang="fa-IR" dirty="0">
                <a:cs typeface="B Nazanin" panose="00000400000000000000" pitchFamily="2" charset="-78"/>
              </a:rPr>
              <a:t> ۵_ اصل وفاداری و رابطه مسئولانه مردم نسبت به حکومت</a:t>
            </a:r>
          </a:p>
          <a:p>
            <a:pPr marL="0" indent="0" algn="r">
              <a:buNone/>
            </a:pPr>
            <a:r>
              <a:rPr lang="fa-IR" dirty="0">
                <a:cs typeface="B Nazanin" panose="00000400000000000000" pitchFamily="2" charset="-78"/>
              </a:rPr>
              <a:t> ۶_ اصل شفافیت, اطلاع رسانی و پاسخگویی</a:t>
            </a:r>
            <a:endParaRPr lang="en-US" dirty="0">
              <a:cs typeface="B Nazanin" panose="00000400000000000000" pitchFamily="2" charset="-78"/>
            </a:endParaRPr>
          </a:p>
        </p:txBody>
      </p:sp>
    </p:spTree>
    <p:extLst>
      <p:ext uri="{BB962C8B-B14F-4D97-AF65-F5344CB8AC3E}">
        <p14:creationId xmlns:p14="http://schemas.microsoft.com/office/powerpoint/2010/main" val="886844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7607" y="365760"/>
            <a:ext cx="10291157" cy="6400800"/>
          </a:xfrm>
        </p:spPr>
        <p:txBody>
          <a:bodyPr/>
          <a:lstStyle/>
          <a:p>
            <a:pPr marL="0" indent="0" algn="r">
              <a:buNone/>
            </a:pPr>
            <a:r>
              <a:rPr lang="fa-IR" dirty="0">
                <a:cs typeface="B Nazanin" panose="00000400000000000000" pitchFamily="2" charset="-78"/>
              </a:rPr>
              <a:t>«</a:t>
            </a:r>
            <a:r>
              <a:rPr lang="fa-IR" b="1" dirty="0">
                <a:cs typeface="B Nazanin" panose="00000400000000000000" pitchFamily="2" charset="-78"/>
              </a:rPr>
              <a:t>مولفه دوم </a:t>
            </a:r>
            <a:r>
              <a:rPr lang="fa-IR" dirty="0">
                <a:cs typeface="B Nazanin" panose="00000400000000000000" pitchFamily="2" charset="-78"/>
              </a:rPr>
              <a:t>»: روابط حکومت با عرصه‌های سیاسی اقتصادی و فرهنگی یعنی تنظیم روابط حوزه ها با یکدیگر،حفظ کلیت و انسجام درونی و توسعه و هم افزایی بخش‌های مختلف نظام که شامل </a:t>
            </a:r>
          </a:p>
          <a:p>
            <a:pPr marL="0" indent="0" algn="r">
              <a:buNone/>
            </a:pPr>
            <a:r>
              <a:rPr lang="fa-IR" dirty="0">
                <a:cs typeface="B Nazanin" panose="00000400000000000000" pitchFamily="2" charset="-78"/>
              </a:rPr>
              <a:t>۱_ اصل جهان شمول در همه حوزه ها(اصل وحدت،هماهنگی وهم افزایی)</a:t>
            </a:r>
          </a:p>
          <a:p>
            <a:pPr marL="0" indent="0" algn="r">
              <a:buNone/>
            </a:pPr>
            <a:r>
              <a:rPr lang="fa-IR" dirty="0">
                <a:cs typeface="B Nazanin" panose="00000400000000000000" pitchFamily="2" charset="-78"/>
              </a:rPr>
              <a:t>2_ اصول حوزه سیاست (اصل امنیت ملی ،اصل وفای به عهد،،اصل همزیستی مسالمت آمیز،ومقابله عادلانه باتجاوز،اصل رسالت جهانی وحمایت از حق طلبی ،اصل نفی سلطه)</a:t>
            </a:r>
          </a:p>
          <a:p>
            <a:pPr marL="0" indent="0" algn="r">
              <a:buNone/>
            </a:pPr>
            <a:r>
              <a:rPr lang="fa-IR" dirty="0">
                <a:cs typeface="B Nazanin" panose="00000400000000000000" pitchFamily="2" charset="-78"/>
              </a:rPr>
              <a:t> ۳_اصل حوزه فرهنگ(اصل مسئولیتتربیتی،علمی،اجتماعی،تمدنی،وخلاقیت ونوآوری)</a:t>
            </a:r>
          </a:p>
          <a:p>
            <a:pPr algn="r"/>
            <a:endParaRPr lang="fa-IR" dirty="0">
              <a:cs typeface="B Nazanin" panose="00000400000000000000" pitchFamily="2" charset="-78"/>
            </a:endParaRPr>
          </a:p>
          <a:p>
            <a:pPr marL="0" indent="0" algn="r">
              <a:buNone/>
            </a:pPr>
            <a:r>
              <a:rPr lang="fa-IR" dirty="0">
                <a:cs typeface="B Nazanin" panose="00000400000000000000" pitchFamily="2" charset="-78"/>
              </a:rPr>
              <a:t> «</a:t>
            </a:r>
            <a:r>
              <a:rPr lang="fa-IR" b="1" dirty="0">
                <a:cs typeface="B Nazanin" panose="00000400000000000000" pitchFamily="2" charset="-78"/>
              </a:rPr>
              <a:t>مولفه سوم</a:t>
            </a:r>
            <a:r>
              <a:rPr lang="fa-IR" dirty="0">
                <a:cs typeface="B Nazanin" panose="00000400000000000000" pitchFamily="2" charset="-78"/>
              </a:rPr>
              <a:t>»:؛نظام اداری و روابط اجزای حکومت»: یعنی افزایش بهره‌وری ( کارایی و اثربخشی), عقلانیت از طریق شایسته سالاری و جابجایی نخبگان که مبتنی بر اخلاق, عقلانیت, مشارکت، مشورت، تخصص محوری، و در حوزه‌های سیاست گذاری ،کلان، بخشی، نظارت، اصلاح و پالایش درونی، و مبارزه با فساد و مشتری مداری، پاسخگویی به نظام اداری صورت می‌گیرد. اصول حاکم بر نظام اداری و اجزای حکومت عبارتند از:</a:t>
            </a:r>
          </a:p>
          <a:p>
            <a:pPr marL="0" indent="0" algn="r">
              <a:buNone/>
            </a:pPr>
            <a:r>
              <a:rPr lang="fa-IR" dirty="0">
                <a:cs typeface="B Nazanin" panose="00000400000000000000" pitchFamily="2" charset="-78"/>
              </a:rPr>
              <a:t> ۱_ حوزه سیاست گذاری هاو قانونگذاری ( اصل شورا و مشورت)</a:t>
            </a:r>
          </a:p>
          <a:p>
            <a:pPr marL="0" indent="0" algn="r">
              <a:buNone/>
            </a:pPr>
            <a:r>
              <a:rPr lang="fa-IR" dirty="0">
                <a:cs typeface="B Nazanin" panose="00000400000000000000" pitchFamily="2" charset="-78"/>
              </a:rPr>
              <a:t> ۲_ حوزه روابط ( اصل وحدت, هماهنگی, هم افزایی, اصل تعدیل قدرت, تفکیک وظایف قوا, و ارکان نظام و نظارت بر یکدیگر</a:t>
            </a:r>
          </a:p>
          <a:p>
            <a:pPr marL="0" indent="0" algn="r">
              <a:buNone/>
            </a:pPr>
            <a:r>
              <a:rPr lang="fa-IR" dirty="0">
                <a:cs typeface="B Nazanin" panose="00000400000000000000" pitchFamily="2" charset="-78"/>
              </a:rPr>
              <a:t> ۳_ حوزه نیروی انسانی اصل رهبری, ولی فقیه, دین شناسی, اصل شایسته سالاری, اصل ذکر،رشد و بهسازی، اصل مسئولیت پذیری و خدمتگزاری</a:t>
            </a:r>
          </a:p>
          <a:p>
            <a:pPr marL="0" indent="0" algn="r">
              <a:buNone/>
            </a:pPr>
            <a:r>
              <a:rPr lang="fa-IR" dirty="0">
                <a:cs typeface="B Nazanin" panose="00000400000000000000" pitchFamily="2" charset="-78"/>
              </a:rPr>
              <a:t> ۴_ حوزه نظارت و کنترل ؛اصل نظارت آشکار و پنهان, اصل نظارت مردمی,اصل برخورد و واکنش مناسب</a:t>
            </a:r>
          </a:p>
          <a:p>
            <a:pPr marL="0" indent="0" algn="r">
              <a:buNone/>
            </a:pPr>
            <a:r>
              <a:rPr lang="fa-IR" dirty="0">
                <a:cs typeface="B Nazanin" panose="00000400000000000000" pitchFamily="2" charset="-78"/>
              </a:rPr>
              <a:t> ۵ _ حوزه منابع مالی : اصل بهره‌وری و</a:t>
            </a:r>
            <a:r>
              <a:rPr lang="fa-IR" dirty="0"/>
              <a:t> </a:t>
            </a:r>
            <a:r>
              <a:rPr lang="fa-IR" dirty="0">
                <a:cs typeface="B Nazanin" panose="00000400000000000000" pitchFamily="2" charset="-78"/>
              </a:rPr>
              <a:t>سلامت مالی</a:t>
            </a:r>
          </a:p>
          <a:p>
            <a:pPr marL="0" indent="0" algn="r">
              <a:buNone/>
            </a:pPr>
            <a:r>
              <a:rPr lang="fa-IR" dirty="0">
                <a:cs typeface="B Nazanin" panose="00000400000000000000" pitchFamily="2" charset="-78"/>
              </a:rPr>
              <a:t> ۶_ حوزه فساد زدایی؛ یعنی اصل مبارزه همه جانبه با فساد در دو بعد نظری و عملی در ساحت‌های سیاسی،اقتصادی ،اجتماعی، و اصل سلامت و قاطعیت و استقلال نظام قضایی.</a:t>
            </a:r>
            <a:endParaRPr lang="en-US" dirty="0">
              <a:cs typeface="B Nazanin" panose="00000400000000000000" pitchFamily="2" charset="-78"/>
            </a:endParaRPr>
          </a:p>
        </p:txBody>
      </p:sp>
    </p:spTree>
    <p:extLst>
      <p:ext uri="{BB962C8B-B14F-4D97-AF65-F5344CB8AC3E}">
        <p14:creationId xmlns:p14="http://schemas.microsoft.com/office/powerpoint/2010/main" val="2353859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4478" y="490451"/>
            <a:ext cx="10723217" cy="1655618"/>
          </a:xfrm>
        </p:spPr>
        <p:txBody>
          <a:bodyPr>
            <a:normAutofit/>
          </a:bodyPr>
          <a:lstStyle/>
          <a:p>
            <a:pPr algn="ctr"/>
            <a:r>
              <a:rPr lang="fa-IR" sz="2300" b="1" dirty="0">
                <a:cs typeface="B Nazanin" panose="00000400000000000000" pitchFamily="2" charset="-78"/>
              </a:rPr>
              <a:t>مشارکت مردم در تولید ،حل مشکل اشتغال ،درآمد سرانه وتامین نیازهای ارزی دررونق تولیدو نظارت</a:t>
            </a:r>
            <a:br>
              <a:rPr lang="fa-IR" sz="2300" b="1" dirty="0">
                <a:cs typeface="B Nazanin" panose="00000400000000000000" pitchFamily="2" charset="-78"/>
              </a:rPr>
            </a:br>
            <a:r>
              <a:rPr lang="fa-IR" sz="2300" b="1" dirty="0">
                <a:cs typeface="B Nazanin" panose="00000400000000000000" pitchFamily="2" charset="-78"/>
              </a:rPr>
              <a:t> براصل ۴۴قانون اساسی</a:t>
            </a:r>
            <a:endParaRPr lang="en-US" sz="2300" b="1" dirty="0">
              <a:cs typeface="B Nazanin" panose="00000400000000000000" pitchFamily="2" charset="-78"/>
            </a:endParaRPr>
          </a:p>
        </p:txBody>
      </p:sp>
      <p:sp>
        <p:nvSpPr>
          <p:cNvPr id="3" name="Content Placeholder 2"/>
          <p:cNvSpPr>
            <a:spLocks noGrp="1"/>
          </p:cNvSpPr>
          <p:nvPr>
            <p:ph idx="1"/>
          </p:nvPr>
        </p:nvSpPr>
        <p:spPr>
          <a:xfrm>
            <a:off x="1878677" y="1704109"/>
            <a:ext cx="9809018" cy="5153891"/>
          </a:xfrm>
        </p:spPr>
        <p:txBody>
          <a:bodyPr>
            <a:normAutofit fontScale="92500" lnSpcReduction="10000"/>
          </a:bodyPr>
          <a:lstStyle/>
          <a:p>
            <a:pPr marL="0" indent="0" algn="r">
              <a:buNone/>
            </a:pPr>
            <a:r>
              <a:rPr lang="fa-IR" dirty="0">
                <a:cs typeface="B Nazanin" panose="00000400000000000000" pitchFamily="2" charset="-78"/>
              </a:rPr>
              <a:t>۱_ تولید همه مشکلات را حل می‌کند </a:t>
            </a:r>
          </a:p>
          <a:p>
            <a:pPr marL="0" indent="0" algn="r">
              <a:buNone/>
            </a:pPr>
            <a:r>
              <a:rPr lang="fa-IR" dirty="0">
                <a:cs typeface="B Nazanin" panose="00000400000000000000" pitchFamily="2" charset="-78"/>
              </a:rPr>
              <a:t>2_ رشد عادی نمی‌تواند عقب ماندگی های ما در دهه ۹۰ را جبران کند, که نیاز به یک رشد جهش گونه داریم</a:t>
            </a:r>
          </a:p>
          <a:p>
            <a:pPr marL="0" indent="0" algn="r">
              <a:buNone/>
            </a:pPr>
            <a:r>
              <a:rPr lang="fa-IR" dirty="0">
                <a:cs typeface="B Nazanin" panose="00000400000000000000" pitchFamily="2" charset="-78"/>
              </a:rPr>
              <a:t>۳_ باید رشد ۸ درصدی با هدف گذاری طبق برنامه هفتم توسعه مد نظر و نظارت شود تا بخشی از مشکلات مردم را مرتفع نماید</a:t>
            </a:r>
          </a:p>
          <a:p>
            <a:pPr marL="0" indent="0" algn="r">
              <a:buNone/>
            </a:pPr>
            <a:r>
              <a:rPr lang="fa-IR" dirty="0">
                <a:cs typeface="B Nazanin" panose="00000400000000000000" pitchFamily="2" charset="-78"/>
              </a:rPr>
              <a:t>۴_ نباید هر ساله وضعیت تولید سرانه و درآمد ملی سیر نزولی را طی کند، بنابراین برای حل مشکلات به تولید‌ملی نیاز داریم</a:t>
            </a:r>
          </a:p>
          <a:p>
            <a:pPr marL="0" indent="0" algn="r">
              <a:buNone/>
            </a:pPr>
            <a:r>
              <a:rPr lang="fa-IR" dirty="0">
                <a:cs typeface="B Nazanin" panose="00000400000000000000" pitchFamily="2" charset="-78"/>
              </a:rPr>
              <a:t>۵ _ از رشد می‌توان درآمد مالیاتی راحل نمائیم که در کنارش بحث عدالت اجتماعی همراه باشد.</a:t>
            </a:r>
          </a:p>
          <a:p>
            <a:pPr marL="0" indent="0" algn="r">
              <a:buNone/>
            </a:pPr>
            <a:r>
              <a:rPr lang="fa-IR" dirty="0">
                <a:cs typeface="B Nazanin" panose="00000400000000000000" pitchFamily="2" charset="-78"/>
              </a:rPr>
              <a:t>۶ _ اگر بخواهیم کشور را به سمت دانش بنیان‌ها و اقتصاد تاب آور و کاهش سهم دولت بر اقتصاد پیش ببریم ،باید حرکت به سمت حضور مردم در اقتصاد باشد،را در شرکت‌های سهامی عام و شکستن فعالیت‌های بزرگ ،و مشارکت مردم در فعالیت‌های جزئی مانند توسعه تولیدات قطعات خودرو به مردم سپرده شود به یقین تولید کیفیت و نظارت بر آن، مانند اصل ۴۴ قانون اساسی، دولت باید در شفاف سازی قوانین کلیدی تولید مانند اصل ۴۴ قانون اساسی، حداکثرسازی تولید داخلی، تسهیل صدور مجوزهای کسب و کار ،قانون تامین مالی، صدور زیرساخت‌های جهش تولید در شرکت‌های دانش بنیان و قانون جهش مسکن را اجرایی نمائیم و چنانچه ابهاماتی وجود دارد آن را با هماهنگی مجلس محترم مرتفع نمائیم، ارتباط دولت با نهادهای توسعه ای ماننداپدرو،وایمیدرو،شرکت های سهامی عام،وصندوق پروژه هاکه دروزارتخانه هاوجود دارد، هزینه‌ را برای مشارکت مردم فراهم نمایند.کاهش ارز،هدایت وجهت دادن افزایش نرخ ارز درتقاضای خرید سکه،زمین،خودرو،به سمت تولید،توجه درخصوصی سازی صرفا به کمتر از 5درصد سرمای دارها نباشد که از تسهیلات بانکی را بعضا ار سوی نفوذی ها با بهره بسیار کم گرفته وبه علت عدم نظارت وتطمیع بعضی از کارشناسان ومسئولین انحراف از موضوع کاربد اولیه دارد.تامین منابع وزیر ساخت های مورد نیاز و ارائه تسهیلات مالی بدون بهره به اقتصاد مردمی و پس از تولید از پنجاه درصد ارزش افزوده وام داده شده را تعدیه نمایند که این مهم در رونق تولید اقتصاد خرد و ایجاد انگیزه و بروز خلاقیت و نوآوری مردمی اثر مستقیم و ارتقاء کیفیت و کمیت کالا دارد. ایجاد رقابت در تولید کالاها و محصولات با کیفیت و استفاده از فناوری های نوین و...  که با مشارکت و سرمایه گذاری مردم در تولید مشکل اقتصاد جامعه حل خواهد شد و مردم را در پروژه های بزرگ وکلان ملی شریک کنند. البته مهمترین مانع مردمی سازی، تفکر دولتی و ورود دولت در حوزه های مختلف اقتصادی است.</a:t>
            </a:r>
            <a:endParaRPr lang="en-US" dirty="0">
              <a:cs typeface="B Nazanin" panose="00000400000000000000" pitchFamily="2" charset="-78"/>
            </a:endParaRPr>
          </a:p>
        </p:txBody>
      </p:sp>
    </p:spTree>
    <p:extLst>
      <p:ext uri="{BB962C8B-B14F-4D97-AF65-F5344CB8AC3E}">
        <p14:creationId xmlns:p14="http://schemas.microsoft.com/office/powerpoint/2010/main" val="3358218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6865" y="4063975"/>
            <a:ext cx="8911687" cy="1280890"/>
          </a:xfrm>
        </p:spPr>
        <p:txBody>
          <a:bodyPr/>
          <a:lstStyle/>
          <a:p>
            <a:pPr algn="ctr"/>
            <a:r>
              <a:rPr lang="fa-IR" dirty="0">
                <a:cs typeface="B Nazanin" panose="00000400000000000000" pitchFamily="2" charset="-78"/>
              </a:rPr>
              <a:t>وآخر دعوانا آن الحمدلله رب العالمین</a:t>
            </a:r>
            <a:endParaRPr lang="en-US" dirty="0">
              <a:cs typeface="B Nazanin" panose="00000400000000000000" pitchFamily="2" charset="-78"/>
            </a:endParaRPr>
          </a:p>
        </p:txBody>
      </p:sp>
      <p:sp>
        <p:nvSpPr>
          <p:cNvPr id="3" name="Content Placeholder 2"/>
          <p:cNvSpPr>
            <a:spLocks noGrp="1"/>
          </p:cNvSpPr>
          <p:nvPr>
            <p:ph idx="1"/>
          </p:nvPr>
        </p:nvSpPr>
        <p:spPr>
          <a:xfrm>
            <a:off x="1936865" y="737062"/>
            <a:ext cx="9351616" cy="3777622"/>
          </a:xfrm>
        </p:spPr>
        <p:txBody>
          <a:bodyPr/>
          <a:lstStyle/>
          <a:p>
            <a:pPr marL="0" indent="0" algn="r">
              <a:buNone/>
            </a:pPr>
            <a:r>
              <a:rPr lang="fa-IR" dirty="0">
                <a:cs typeface="B Nazanin" panose="00000400000000000000" pitchFamily="2" charset="-78"/>
              </a:rPr>
              <a:t>موانع مردمی سازی ،ریسک های سرمایه گذاری ،ومشارکت مردم که دولت درکاهش ریسک هاوبافرآیند مناسب وتسریع درتحولات اداری،فضای ورود به کسب و کار می تواند، تسهیلات ورود مشارکت مردمی را فراهم نماید </a:t>
            </a:r>
          </a:p>
          <a:p>
            <a:pPr marL="0" indent="0" algn="r">
              <a:buNone/>
            </a:pPr>
            <a:r>
              <a:rPr lang="fa-IR" dirty="0">
                <a:cs typeface="B Nazanin" panose="00000400000000000000" pitchFamily="2" charset="-78"/>
              </a:rPr>
              <a:t>«لیس للانسان الاما سعی » دولت باید بر اساس قانون اساسی بستر اشتغال وتلاش را فراهم آورد.اصلاح وبازنگری درساختاروضوابط نظام اقتصادی بانکها،گمرکات،بیمه،مالیات ونظارت واقعی بر گرانی ،قاچاق،فساد مالی،اداری وانتخاب مدیران متخصص،کارآمد،</a:t>
            </a:r>
          </a:p>
          <a:p>
            <a:pPr marL="0" indent="0" algn="r">
              <a:buNone/>
            </a:pPr>
            <a:r>
              <a:rPr lang="fa-IR" dirty="0">
                <a:cs typeface="B Nazanin" panose="00000400000000000000" pitchFamily="2" charset="-78"/>
              </a:rPr>
              <a:t>صالح،متدین،مجرب ودلسوز وادراک جامع و واقعی در حوزه مسئولیت وشفاف سازی قانونی بین حقوق کارگران و کارفرمایان وقانون کار،نهادینه کردن پیوست فرهنگی در توسعه‌ی کشور؛شناسایی عوامل نفوذی که اعتقاد به نظام ندارند و ما فیای ثروت وقدرت که علم را برده خود می دانند،کوتاه کردن مافیای دلال در صادرات وواردات که هیچ نقشی در تولید ندارند،(لابی گرها ودلالان )، کاهش پول پایه،بازار یابی در قبل از تولید وتوجه به بازاریابی پنهان قبل از تولیددر مصرف کالا،َاز جمله مسائلی است که می‌تواند جهش تولید ومشارکت مردمی یا مردمی سازی انقلاب را محقق می نماید</a:t>
            </a:r>
            <a:r>
              <a:rPr lang="fa-IR" dirty="0"/>
              <a:t>.</a:t>
            </a:r>
            <a:endParaRPr lang="en-US" dirty="0"/>
          </a:p>
        </p:txBody>
      </p:sp>
    </p:spTree>
    <p:extLst>
      <p:ext uri="{BB962C8B-B14F-4D97-AF65-F5344CB8AC3E}">
        <p14:creationId xmlns:p14="http://schemas.microsoft.com/office/powerpoint/2010/main" val="1681741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602" y="4529996"/>
            <a:ext cx="8983121" cy="1568800"/>
          </a:xfrm>
        </p:spPr>
        <p:txBody>
          <a:bodyPr/>
          <a:lstStyle/>
          <a:p>
            <a:pPr algn="ctr">
              <a:lnSpc>
                <a:spcPct val="200000"/>
              </a:lnSpc>
            </a:pPr>
            <a:r>
              <a:rPr lang="fa-IR" spc="-300" dirty="0">
                <a:latin typeface="Andalus" panose="02020603050405020304" pitchFamily="18" charset="-78"/>
                <a:cs typeface="Andalus" panose="02020603050405020304" pitchFamily="18" charset="-78"/>
              </a:rPr>
              <a:t>با تشکر: دکتر  محمد  بنائیان  سفید</a:t>
            </a:r>
            <a:endParaRPr lang="en-US" spc="-300"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5603846" y="1301250"/>
            <a:ext cx="5549225" cy="2127750"/>
          </a:xfrm>
        </p:spPr>
        <p:txBody>
          <a:bodyPr>
            <a:noAutofit/>
          </a:bodyPr>
          <a:lstStyle/>
          <a:p>
            <a:pPr marL="0" indent="0" algn="ctr">
              <a:lnSpc>
                <a:spcPct val="200000"/>
              </a:lnSpc>
              <a:buNone/>
            </a:pPr>
            <a:r>
              <a:rPr lang="fa-IR" sz="5400" b="1" dirty="0">
                <a:latin typeface="IranNastaliq" panose="02020505000000020003" pitchFamily="18" charset="0"/>
                <a:cs typeface="IranNastaliq" panose="02020505000000020003" pitchFamily="18" charset="0"/>
              </a:rPr>
              <a:t>ازبذل توجه شما معززان سپاسگزاریم</a:t>
            </a:r>
          </a:p>
          <a:p>
            <a:pPr marL="0" indent="0" algn="ctr">
              <a:lnSpc>
                <a:spcPct val="200000"/>
              </a:lnSpc>
              <a:buNone/>
            </a:pPr>
            <a:endParaRPr lang="fa-IR" sz="5000" dirty="0">
              <a:latin typeface="IranNastaliq" panose="02020505000000020003" pitchFamily="18" charset="0"/>
              <a:cs typeface="IranNastaliq" panose="02020505000000020003" pitchFamily="18" charset="0"/>
            </a:endParaRPr>
          </a:p>
          <a:p>
            <a:pPr marL="0" indent="0" algn="ctr">
              <a:lnSpc>
                <a:spcPct val="200000"/>
              </a:lnSpc>
              <a:buNone/>
            </a:pPr>
            <a:endParaRPr lang="en-US" sz="5000" dirty="0">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1543408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771787"/>
            <a:ext cx="8915400" cy="5139435"/>
          </a:xfrm>
        </p:spPr>
        <p:txBody>
          <a:bodyPr>
            <a:normAutofit/>
          </a:bodyPr>
          <a:lstStyle/>
          <a:p>
            <a:pPr marL="0" indent="0" algn="r">
              <a:buNone/>
            </a:pPr>
            <a:r>
              <a:rPr lang="fa-IR" sz="2000" b="1" dirty="0">
                <a:cs typeface="B Nazanin" panose="00000400000000000000" pitchFamily="2" charset="-78"/>
              </a:rPr>
              <a:t>مفهوم جهش تولید </a:t>
            </a:r>
            <a:r>
              <a:rPr lang="fa-IR" sz="2000" dirty="0">
                <a:cs typeface="B Nazanin" panose="00000400000000000000" pitchFamily="2" charset="-78"/>
              </a:rPr>
              <a:t>:منظور از جهش تولید جهش در کمیت و کیفیت تولید ناخالص داخلی کشور است ،که بتواند اقتصاد را بر روی سطح بالاتر از روز یعنی« رشد بلند مدت قرار دهد» و رشدهای موقتی بی‌کیفیت که بر پایه عوامل خارج از اقتصاد متکی است ،مد نظر نمی باشد. </a:t>
            </a:r>
            <a:endParaRPr lang="en-US" sz="2000" dirty="0">
              <a:cs typeface="B Nazanin" panose="00000400000000000000" pitchFamily="2" charset="-78"/>
            </a:endParaRPr>
          </a:p>
          <a:p>
            <a:pPr algn="r"/>
            <a:endParaRPr lang="en-US" sz="2000" dirty="0">
              <a:cs typeface="B Nazanin" panose="00000400000000000000" pitchFamily="2" charset="-78"/>
            </a:endParaRPr>
          </a:p>
          <a:p>
            <a:pPr marL="0" indent="0" algn="r">
              <a:buNone/>
            </a:pPr>
            <a:r>
              <a:rPr lang="fa-IR" sz="2000" b="1" dirty="0">
                <a:cs typeface="B Nazanin" panose="00000400000000000000" pitchFamily="2" charset="-78"/>
              </a:rPr>
              <a:t>تعریف جهش تولید</a:t>
            </a:r>
            <a:r>
              <a:rPr lang="fa-IR" sz="2000" dirty="0">
                <a:cs typeface="B Nazanin" panose="00000400000000000000" pitchFamily="2" charset="-78"/>
              </a:rPr>
              <a:t>: جهش در تولید یعنی عقب ماندگی‌های حوزه‌های تولید را با حداکثر سرعت ممکن و در حداقل زمان جبران کردن، یعنی باید تمام امکانات ظرفیت‌های موجود در داخل کشور به کار گرفته شوند. تا در یک بازه زمانی کوتاه مدت تولید از هر نظر به یک استاندارد قابل قبول دست یابد. رابطه بین تولید، عرضه، رونق و جهش ؛ یعنی تولیدات از هر نوع که باشد در بازار مصرف باید مورد مصرف واقع شود, تداوم تولید، رونق تولید را در پی خواهد داشت. با توجه به شرایط اقتصادی کشور یعنی تولید باید منجر به جهش تولید گردد ،که جهش تولید عرضه بیشتر و متنوع تر، در تولیدات به بازار مصرف را به همراه خواهد داشت.</a:t>
            </a:r>
            <a:endParaRPr lang="en-US" sz="2000" dirty="0">
              <a:cs typeface="B Nazanin" panose="00000400000000000000" pitchFamily="2" charset="-78"/>
            </a:endParaRPr>
          </a:p>
        </p:txBody>
      </p:sp>
    </p:spTree>
    <p:extLst>
      <p:ext uri="{BB962C8B-B14F-4D97-AF65-F5344CB8AC3E}">
        <p14:creationId xmlns:p14="http://schemas.microsoft.com/office/powerpoint/2010/main" val="3226557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000" dirty="0">
                <a:cs typeface="B Nazanin" panose="00000400000000000000" pitchFamily="2" charset="-78"/>
              </a:rPr>
              <a:t>«استلزاماتی که باید در ایجاد جهش تولید مورد توجه قرار گیرند عبارتند از»:</a:t>
            </a:r>
            <a:endParaRPr lang="en-US" sz="3000" dirty="0">
              <a:cs typeface="B Nazanin" panose="00000400000000000000" pitchFamily="2" charset="-78"/>
            </a:endParaRPr>
          </a:p>
        </p:txBody>
      </p:sp>
      <p:sp>
        <p:nvSpPr>
          <p:cNvPr id="3" name="Content Placeholder 2"/>
          <p:cNvSpPr>
            <a:spLocks noGrp="1"/>
          </p:cNvSpPr>
          <p:nvPr>
            <p:ph sz="half" idx="2"/>
          </p:nvPr>
        </p:nvSpPr>
        <p:spPr>
          <a:xfrm>
            <a:off x="7161718" y="1426747"/>
            <a:ext cx="4342893" cy="5373063"/>
          </a:xfrm>
        </p:spPr>
        <p:txBody>
          <a:bodyPr>
            <a:normAutofit/>
          </a:bodyPr>
          <a:lstStyle/>
          <a:p>
            <a:pPr marL="0" indent="0" algn="r">
              <a:buNone/>
            </a:pPr>
            <a:r>
              <a:rPr lang="fa-IR" dirty="0">
                <a:cs typeface="B Nazanin" panose="00000400000000000000" pitchFamily="2" charset="-78"/>
              </a:rPr>
              <a:t>۱_ایجاد تنوع و تمایز در محصول</a:t>
            </a:r>
            <a:endParaRPr lang="en-US" dirty="0">
              <a:cs typeface="B Nazanin" panose="00000400000000000000" pitchFamily="2" charset="-78"/>
            </a:endParaRPr>
          </a:p>
          <a:p>
            <a:pPr marL="0" indent="0" algn="r">
              <a:buNone/>
            </a:pPr>
            <a:r>
              <a:rPr lang="fa-IR" dirty="0">
                <a:cs typeface="B Nazanin" panose="00000400000000000000" pitchFamily="2" charset="-78"/>
              </a:rPr>
              <a:t> ۲_؛ رقابت پذیر کردن تولیدات یعنی (محصول)؛</a:t>
            </a:r>
            <a:endParaRPr lang="en-US" dirty="0">
              <a:cs typeface="B Nazanin" panose="00000400000000000000" pitchFamily="2" charset="-78"/>
            </a:endParaRPr>
          </a:p>
          <a:p>
            <a:pPr marL="0" indent="0" algn="r">
              <a:buNone/>
            </a:pPr>
            <a:r>
              <a:rPr lang="fa-IR" dirty="0">
                <a:cs typeface="B Nazanin" panose="00000400000000000000" pitchFamily="2" charset="-78"/>
              </a:rPr>
              <a:t> ۳_بهره ور کردن تولید؛ </a:t>
            </a:r>
          </a:p>
          <a:p>
            <a:pPr marL="0" indent="0" algn="r">
              <a:buNone/>
            </a:pPr>
            <a:r>
              <a:rPr lang="fa-IR" dirty="0">
                <a:cs typeface="B Nazanin" panose="00000400000000000000" pitchFamily="2" charset="-78"/>
              </a:rPr>
              <a:t>4_ افزایش سهم بازار محصول </a:t>
            </a:r>
            <a:endParaRPr lang="en-US" dirty="0">
              <a:cs typeface="B Nazanin" panose="00000400000000000000" pitchFamily="2" charset="-78"/>
            </a:endParaRPr>
          </a:p>
          <a:p>
            <a:pPr marL="0" indent="0" algn="r">
              <a:buNone/>
            </a:pPr>
            <a:r>
              <a:rPr lang="fa-IR" dirty="0">
                <a:cs typeface="B Nazanin" panose="00000400000000000000" pitchFamily="2" charset="-78"/>
              </a:rPr>
              <a:t>۵_ تامین نیازهای بازار داخل در مرحله اول و سپس بازارهای خارجی </a:t>
            </a:r>
            <a:endParaRPr lang="en-US" dirty="0">
              <a:cs typeface="B Nazanin" panose="00000400000000000000" pitchFamily="2" charset="-78"/>
            </a:endParaRPr>
          </a:p>
          <a:p>
            <a:pPr marL="0" indent="0" algn="r">
              <a:buNone/>
            </a:pPr>
            <a:r>
              <a:rPr lang="fa-IR" dirty="0">
                <a:cs typeface="B Nazanin" panose="00000400000000000000" pitchFamily="2" charset="-78"/>
              </a:rPr>
              <a:t>۶_ برندسازی</a:t>
            </a:r>
            <a:endParaRPr lang="en-US" dirty="0">
              <a:cs typeface="B Nazanin" panose="00000400000000000000" pitchFamily="2" charset="-78"/>
            </a:endParaRPr>
          </a:p>
          <a:p>
            <a:pPr marL="0" indent="0" algn="r">
              <a:buNone/>
            </a:pPr>
            <a:r>
              <a:rPr lang="fa-IR" dirty="0">
                <a:cs typeface="B Nazanin" panose="00000400000000000000" pitchFamily="2" charset="-78"/>
              </a:rPr>
              <a:t> ۷_ ارتقای کیفیت محصول </a:t>
            </a:r>
            <a:endParaRPr lang="en-US" dirty="0">
              <a:cs typeface="B Nazanin" panose="00000400000000000000" pitchFamily="2" charset="-78"/>
            </a:endParaRPr>
          </a:p>
          <a:p>
            <a:pPr marL="0" indent="0" algn="r">
              <a:buNone/>
            </a:pPr>
            <a:r>
              <a:rPr lang="fa-IR" dirty="0">
                <a:cs typeface="B Nazanin" panose="00000400000000000000" pitchFamily="2" charset="-78"/>
              </a:rPr>
              <a:t>۸_ایجاد ارزش افزوده </a:t>
            </a:r>
            <a:endParaRPr lang="en-US" dirty="0">
              <a:cs typeface="B Nazanin" panose="00000400000000000000" pitchFamily="2" charset="-78"/>
            </a:endParaRPr>
          </a:p>
          <a:p>
            <a:pPr marL="0" indent="0" algn="r">
              <a:buNone/>
            </a:pPr>
            <a:r>
              <a:rPr lang="fa-IR" dirty="0">
                <a:cs typeface="B Nazanin" panose="00000400000000000000" pitchFamily="2" charset="-78"/>
              </a:rPr>
              <a:t>9_ افزایش ظرفیت تولید</a:t>
            </a:r>
          </a:p>
          <a:p>
            <a:pPr marL="0" indent="0" algn="r">
              <a:buNone/>
            </a:pPr>
            <a:r>
              <a:rPr lang="fa-IR" dirty="0">
                <a:cs typeface="B Nazanin" panose="00000400000000000000" pitchFamily="2" charset="-78"/>
              </a:rPr>
              <a:t>10_طراحی و استقرار زنجیره قوی بدون عیب و نقص</a:t>
            </a:r>
          </a:p>
        </p:txBody>
      </p:sp>
      <p:sp>
        <p:nvSpPr>
          <p:cNvPr id="6" name="Content Placeholder 5"/>
          <p:cNvSpPr>
            <a:spLocks noGrp="1"/>
          </p:cNvSpPr>
          <p:nvPr>
            <p:ph sz="quarter" idx="4"/>
          </p:nvPr>
        </p:nvSpPr>
        <p:spPr>
          <a:xfrm>
            <a:off x="1828800" y="1357017"/>
            <a:ext cx="4764009" cy="5243287"/>
          </a:xfrm>
        </p:spPr>
        <p:txBody>
          <a:bodyPr/>
          <a:lstStyle/>
          <a:p>
            <a:pPr marL="0" indent="0" algn="r">
              <a:buNone/>
            </a:pPr>
            <a:r>
              <a:rPr lang="fa-IR" dirty="0">
                <a:cs typeface="B Nazanin" panose="00000400000000000000" pitchFamily="2" charset="-78"/>
              </a:rPr>
              <a:t>۱۱_راه اندازی واحدهای تحقیق در توسعه تولید.</a:t>
            </a:r>
          </a:p>
          <a:p>
            <a:pPr marL="0" indent="0" algn="r">
              <a:buNone/>
            </a:pPr>
            <a:r>
              <a:rPr lang="fa-IR" dirty="0">
                <a:cs typeface="B Nazanin" panose="00000400000000000000" pitchFamily="2" charset="-78"/>
              </a:rPr>
              <a:t>۱۲_شناخت حقیقی و درست نیاز بازار</a:t>
            </a:r>
          </a:p>
          <a:p>
            <a:pPr marL="0" indent="0" algn="r">
              <a:buNone/>
            </a:pPr>
            <a:r>
              <a:rPr lang="fa-IR" dirty="0">
                <a:cs typeface="B Nazanin" panose="00000400000000000000" pitchFamily="2" charset="-78"/>
              </a:rPr>
              <a:t> ۱۳_ بهره‌گیری از فناوری‌های روز</a:t>
            </a:r>
          </a:p>
          <a:p>
            <a:pPr marL="0" indent="0" algn="r">
              <a:buNone/>
            </a:pPr>
            <a:r>
              <a:rPr lang="fa-IR" dirty="0">
                <a:cs typeface="B Nazanin" panose="00000400000000000000" pitchFamily="2" charset="-78"/>
              </a:rPr>
              <a:t>۱۴_ به کارگیری نیروی انسانی ماهر با انگیزه, خلاق و مجرب</a:t>
            </a:r>
          </a:p>
          <a:p>
            <a:pPr marL="0" indent="0" algn="r">
              <a:buNone/>
            </a:pPr>
            <a:r>
              <a:rPr lang="fa-IR" dirty="0">
                <a:cs typeface="B Nazanin" panose="00000400000000000000" pitchFamily="2" charset="-78"/>
              </a:rPr>
              <a:t> ۱۵_ اعتمادسازی( جلب رضایت مشتری)</a:t>
            </a:r>
          </a:p>
          <a:p>
            <a:pPr marL="0" indent="0" algn="r">
              <a:buNone/>
            </a:pPr>
            <a:r>
              <a:rPr lang="fa-IR" dirty="0">
                <a:cs typeface="B Nazanin" panose="00000400000000000000" pitchFamily="2" charset="-78"/>
              </a:rPr>
              <a:t> ۱۶_ قیمت گذاری مناسب با کاهش ضایعات</a:t>
            </a:r>
          </a:p>
          <a:p>
            <a:pPr marL="0" indent="0" algn="r">
              <a:buNone/>
            </a:pPr>
            <a:r>
              <a:rPr lang="fa-IR" dirty="0">
                <a:cs typeface="B Nazanin" panose="00000400000000000000" pitchFamily="2" charset="-78"/>
              </a:rPr>
              <a:t> ۱۷_ راه اندازی واحدهای تولیدی جدید</a:t>
            </a:r>
          </a:p>
          <a:p>
            <a:pPr marL="0" indent="0" algn="r">
              <a:buNone/>
            </a:pPr>
            <a:r>
              <a:rPr lang="fa-IR" dirty="0">
                <a:cs typeface="B Nazanin" panose="00000400000000000000" pitchFamily="2" charset="-78"/>
              </a:rPr>
              <a:t> ۱۸_حل مسائل و مشکلات تولید مورد نیاز(نقش آفرینی دانشگاه ها،دانش بنیان ها،پژوهشگاه ومراکز علمی واز استفاده خلاقیت وپیشنهاد های کارگران و کارکنان تولید ی همان کارگاه ها)</a:t>
            </a:r>
          </a:p>
          <a:p>
            <a:pPr marL="0" indent="0" algn="r">
              <a:buNone/>
            </a:pPr>
            <a:r>
              <a:rPr lang="fa-IR" dirty="0">
                <a:cs typeface="B Nazanin" panose="00000400000000000000" pitchFamily="2" charset="-78"/>
              </a:rPr>
              <a:t> ۱۹_تامین منابع مورد انسانی ومالی مورد نیاز (جذب نیروهای متخصص،مجرب ومهارت محور،سرمایه در گردش, طرح توسعه, سرمایه‌گذاری‌های جدید)</a:t>
            </a:r>
            <a:endParaRPr lang="en-US" dirty="0"/>
          </a:p>
        </p:txBody>
      </p:sp>
    </p:spTree>
    <p:extLst>
      <p:ext uri="{BB962C8B-B14F-4D97-AF65-F5344CB8AC3E}">
        <p14:creationId xmlns:p14="http://schemas.microsoft.com/office/powerpoint/2010/main" val="2014839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anose="00000400000000000000" pitchFamily="2" charset="-78"/>
              </a:rPr>
              <a:t>انواع تولید</a:t>
            </a:r>
            <a:endParaRPr lang="en-US" dirty="0">
              <a:cs typeface="B Nazanin" panose="00000400000000000000" pitchFamily="2" charset="-78"/>
            </a:endParaRPr>
          </a:p>
        </p:txBody>
      </p:sp>
      <p:pic>
        <p:nvPicPr>
          <p:cNvPr id="10" name="Content Placeholder 9"/>
          <p:cNvPicPr>
            <a:picLocks noGrp="1" noChangeAspect="1"/>
          </p:cNvPicPr>
          <p:nvPr>
            <p:ph sz="half" idx="1"/>
          </p:nvPr>
        </p:nvPicPr>
        <p:blipFill>
          <a:blip r:embed="rId2"/>
          <a:stretch>
            <a:fillRect/>
          </a:stretch>
        </p:blipFill>
        <p:spPr>
          <a:xfrm>
            <a:off x="2592924" y="1435306"/>
            <a:ext cx="6574889" cy="2547029"/>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8" name="Content Placeholder 7"/>
          <p:cNvSpPr>
            <a:spLocks noGrp="1"/>
          </p:cNvSpPr>
          <p:nvPr>
            <p:ph sz="half" idx="2"/>
          </p:nvPr>
        </p:nvSpPr>
        <p:spPr>
          <a:xfrm>
            <a:off x="2592924" y="2964000"/>
            <a:ext cx="8911687" cy="3777622"/>
          </a:xfrm>
        </p:spPr>
        <p:txBody>
          <a:bodyPr>
            <a:normAutofit/>
          </a:bodyPr>
          <a:lstStyle/>
          <a:p>
            <a:pPr marL="0" indent="0" algn="r">
              <a:buNone/>
            </a:pPr>
            <a:r>
              <a:rPr lang="fa-IR" sz="2000" dirty="0">
                <a:cs typeface="B Nazanin" panose="00000400000000000000" pitchFamily="2" charset="-78"/>
              </a:rPr>
              <a:t>انواع تولید شامل:</a:t>
            </a:r>
          </a:p>
          <a:p>
            <a:pPr marL="0" indent="0" algn="r">
              <a:buNone/>
            </a:pPr>
            <a:r>
              <a:rPr lang="fa-IR" sz="2000" dirty="0">
                <a:cs typeface="B Nazanin" panose="00000400000000000000" pitchFamily="2" charset="-78"/>
              </a:rPr>
              <a:t> ساخت</a:t>
            </a:r>
          </a:p>
          <a:p>
            <a:pPr marL="0" indent="0" algn="r">
              <a:buNone/>
            </a:pPr>
            <a:r>
              <a:rPr lang="fa-IR" sz="2000" dirty="0">
                <a:cs typeface="B Nazanin" panose="00000400000000000000" pitchFamily="2" charset="-78"/>
              </a:rPr>
              <a:t> مونتاژ</a:t>
            </a:r>
          </a:p>
          <a:p>
            <a:pPr marL="0" indent="0" algn="r">
              <a:buNone/>
            </a:pPr>
            <a:r>
              <a:rPr lang="fa-IR" sz="2000" dirty="0">
                <a:cs typeface="B Nazanin" panose="00000400000000000000" pitchFamily="2" charset="-78"/>
              </a:rPr>
              <a:t>  ساخت و مونتاژ</a:t>
            </a:r>
          </a:p>
          <a:p>
            <a:pPr marL="0" indent="0" algn="r">
              <a:buNone/>
            </a:pPr>
            <a:r>
              <a:rPr lang="fa-IR" sz="2000" dirty="0">
                <a:cs typeface="B Nazanin" panose="00000400000000000000" pitchFamily="2" charset="-78"/>
              </a:rPr>
              <a:t>لازم است صنعت مونتاژ به صنعت ساخت تغییر کند یعنی فناوری داخلی توسط متخصصان داخلی انجام پذیرد.</a:t>
            </a:r>
            <a:endParaRPr lang="en-US" sz="2000" dirty="0">
              <a:cs typeface="B Nazanin" panose="00000400000000000000" pitchFamily="2" charset="-78"/>
            </a:endParaRPr>
          </a:p>
        </p:txBody>
      </p:sp>
    </p:spTree>
    <p:extLst>
      <p:ext uri="{BB962C8B-B14F-4D97-AF65-F5344CB8AC3E}">
        <p14:creationId xmlns:p14="http://schemas.microsoft.com/office/powerpoint/2010/main" val="577896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anose="00000400000000000000" pitchFamily="2" charset="-78"/>
              </a:rPr>
              <a:t>«الزامات جهش تولید عبارتند از »:</a:t>
            </a:r>
            <a:endParaRPr lang="en-US" dirty="0">
              <a:cs typeface="B Nazanin" panose="00000400000000000000" pitchFamily="2" charset="-78"/>
            </a:endParaRPr>
          </a:p>
        </p:txBody>
      </p:sp>
      <p:sp>
        <p:nvSpPr>
          <p:cNvPr id="3" name="Content Placeholder 2"/>
          <p:cNvSpPr>
            <a:spLocks noGrp="1"/>
          </p:cNvSpPr>
          <p:nvPr>
            <p:ph sz="half" idx="1"/>
          </p:nvPr>
        </p:nvSpPr>
        <p:spPr>
          <a:xfrm>
            <a:off x="4588626" y="5241146"/>
            <a:ext cx="5356909" cy="883920"/>
          </a:xfrm>
        </p:spPr>
        <p:txBody>
          <a:bodyPr>
            <a:normAutofit/>
          </a:bodyPr>
          <a:lstStyle/>
          <a:p>
            <a:pPr marL="0" indent="0" algn="ctr">
              <a:buNone/>
            </a:pPr>
            <a:r>
              <a:rPr lang="fa-IR" dirty="0">
                <a:cs typeface="B Nazanin" panose="00000400000000000000" pitchFamily="2" charset="-78"/>
              </a:rPr>
              <a:t>یعنی بهره‌وری ترکیبی ارتقای بهره وری منجر به پایین آمدن هزینه های تولید و نهایتاً کاهش قیمت تمام شده می گردد.</a:t>
            </a:r>
            <a:endParaRPr lang="en-US" dirty="0">
              <a:cs typeface="B Nazanin" panose="00000400000000000000" pitchFamily="2" charset="-78"/>
            </a:endParaRPr>
          </a:p>
          <a:p>
            <a:pPr algn="ctr"/>
            <a:endParaRPr lang="en-US" dirty="0"/>
          </a:p>
        </p:txBody>
      </p:sp>
      <p:sp>
        <p:nvSpPr>
          <p:cNvPr id="4" name="Content Placeholder 3"/>
          <p:cNvSpPr>
            <a:spLocks noGrp="1"/>
          </p:cNvSpPr>
          <p:nvPr>
            <p:ph sz="half" idx="2"/>
          </p:nvPr>
        </p:nvSpPr>
        <p:spPr/>
        <p:txBody>
          <a:bodyPr>
            <a:normAutofit/>
          </a:bodyPr>
          <a:lstStyle/>
          <a:p>
            <a:pPr marL="0" indent="0" algn="r">
              <a:buNone/>
            </a:pPr>
            <a:r>
              <a:rPr lang="fa-IR" dirty="0">
                <a:cs typeface="B Nazanin" panose="00000400000000000000" pitchFamily="2" charset="-78"/>
              </a:rPr>
              <a:t>۱_ </a:t>
            </a:r>
            <a:r>
              <a:rPr lang="fa-IR" b="1" dirty="0">
                <a:cs typeface="B Nazanin" panose="00000400000000000000" pitchFamily="2" charset="-78"/>
              </a:rPr>
              <a:t>رقابت پذیری </a:t>
            </a:r>
            <a:r>
              <a:rPr lang="fa-IR" dirty="0">
                <a:cs typeface="B Nazanin" panose="00000400000000000000" pitchFamily="2" charset="-78"/>
              </a:rPr>
              <a:t>: یعنی با محصولات دیگر دارای مزایا و مزیت‌ باشد.</a:t>
            </a:r>
          </a:p>
          <a:p>
            <a:pPr marL="0" indent="0" algn="r">
              <a:buNone/>
            </a:pPr>
            <a:r>
              <a:rPr lang="fa-IR" dirty="0">
                <a:cs typeface="B Nazanin" panose="00000400000000000000" pitchFamily="2" charset="-78"/>
              </a:rPr>
              <a:t>۲_</a:t>
            </a:r>
            <a:r>
              <a:rPr lang="fa-IR" b="1" dirty="0">
                <a:cs typeface="B Nazanin" panose="00000400000000000000" pitchFamily="2" charset="-78"/>
              </a:rPr>
              <a:t> بهره‌وری </a:t>
            </a:r>
            <a:r>
              <a:rPr lang="fa-IR" dirty="0">
                <a:cs typeface="B Nazanin" panose="00000400000000000000" pitchFamily="2" charset="-78"/>
              </a:rPr>
              <a:t>: بهره وری نقش کلیدی در جهش تولید خواهد بود.</a:t>
            </a:r>
          </a:p>
          <a:p>
            <a:pPr marL="0" indent="0" algn="r">
              <a:buNone/>
            </a:pPr>
            <a:r>
              <a:rPr lang="fa-IR" dirty="0">
                <a:cs typeface="B Nazanin" panose="00000400000000000000" pitchFamily="2" charset="-78"/>
              </a:rPr>
              <a:t> انواع بهره‌وری عبارتند از:</a:t>
            </a:r>
          </a:p>
          <a:p>
            <a:pPr marL="0" indent="0" algn="r">
              <a:buNone/>
            </a:pPr>
            <a:r>
              <a:rPr lang="fa-IR" dirty="0">
                <a:cs typeface="B Nazanin" panose="00000400000000000000" pitchFamily="2" charset="-78"/>
              </a:rPr>
              <a:t>۱_ نیروی کار</a:t>
            </a:r>
          </a:p>
          <a:p>
            <a:pPr marL="0" indent="0" algn="r">
              <a:buNone/>
            </a:pPr>
            <a:r>
              <a:rPr lang="fa-IR" dirty="0">
                <a:cs typeface="B Nazanin" panose="00000400000000000000" pitchFamily="2" charset="-78"/>
              </a:rPr>
              <a:t> ۲_مواداولیه</a:t>
            </a:r>
          </a:p>
          <a:p>
            <a:pPr marL="0" indent="0" algn="r">
              <a:buNone/>
            </a:pPr>
            <a:r>
              <a:rPr lang="fa-IR" dirty="0">
                <a:cs typeface="B Nazanin" panose="00000400000000000000" pitchFamily="2" charset="-78"/>
              </a:rPr>
              <a:t>۳_ انرژی</a:t>
            </a:r>
          </a:p>
          <a:p>
            <a:pPr marL="0" indent="0" algn="r">
              <a:buNone/>
            </a:pPr>
            <a:r>
              <a:rPr lang="fa-IR" dirty="0">
                <a:cs typeface="B Nazanin" panose="00000400000000000000" pitchFamily="2" charset="-78"/>
              </a:rPr>
              <a:t>4_ سرمایه</a:t>
            </a:r>
            <a:endParaRPr lang="en-US" dirty="0">
              <a:cs typeface="B Nazanin" panose="00000400000000000000" pitchFamily="2" charset="-78"/>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2924" y="2302625"/>
            <a:ext cx="4498486" cy="279379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4149128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1587731" y="523701"/>
            <a:ext cx="10449098" cy="6251171"/>
          </a:xfrm>
        </p:spPr>
        <p:txBody>
          <a:bodyPr/>
          <a:lstStyle/>
          <a:p>
            <a:pPr marL="0" indent="0" algn="r">
              <a:buNone/>
            </a:pPr>
            <a:r>
              <a:rPr lang="fa-IR" dirty="0">
                <a:cs typeface="B Nazanin" panose="00000400000000000000" pitchFamily="2" charset="-78"/>
              </a:rPr>
              <a:t>۳_ </a:t>
            </a:r>
            <a:r>
              <a:rPr lang="fa-IR" b="1" dirty="0">
                <a:cs typeface="B Nazanin" panose="00000400000000000000" pitchFamily="2" charset="-78"/>
              </a:rPr>
              <a:t>زنجیره تامین </a:t>
            </a:r>
            <a:r>
              <a:rPr lang="fa-IR" dirty="0">
                <a:cs typeface="B Nazanin" panose="00000400000000000000" pitchFamily="2" charset="-78"/>
              </a:rPr>
              <a:t>: زنجیره تامین مهم‌ترین و طولانی‌ترین فرایندی است که برای یک واحد تولیدی می‌توان در نظر گرفت، زنجیره تامین دارای سه مرحله است .</a:t>
            </a:r>
          </a:p>
          <a:p>
            <a:pPr marL="0" indent="0" algn="r">
              <a:buNone/>
            </a:pPr>
            <a:r>
              <a:rPr lang="fa-IR" dirty="0">
                <a:cs typeface="B Nazanin" panose="00000400000000000000" pitchFamily="2" charset="-78"/>
              </a:rPr>
              <a:t>۱_پیش از تولید</a:t>
            </a:r>
          </a:p>
          <a:p>
            <a:pPr marL="0" indent="0" algn="r">
              <a:buNone/>
            </a:pPr>
            <a:r>
              <a:rPr lang="fa-IR" dirty="0">
                <a:cs typeface="B Nazanin" panose="00000400000000000000" pitchFamily="2" charset="-78"/>
              </a:rPr>
              <a:t>۲_ تولید</a:t>
            </a:r>
          </a:p>
          <a:p>
            <a:pPr marL="0" indent="0" algn="r">
              <a:buNone/>
            </a:pPr>
            <a:r>
              <a:rPr lang="fa-IR" dirty="0">
                <a:cs typeface="B Nazanin" panose="00000400000000000000" pitchFamily="2" charset="-78"/>
              </a:rPr>
              <a:t> ۳_ پس از تولید</a:t>
            </a:r>
          </a:p>
          <a:p>
            <a:pPr marL="0" indent="0" algn="r">
              <a:buNone/>
            </a:pPr>
            <a:r>
              <a:rPr lang="fa-IR" dirty="0">
                <a:cs typeface="B Nazanin" panose="00000400000000000000" pitchFamily="2" charset="-78"/>
              </a:rPr>
              <a:t> که از مرحله تامین مواد اولیه آغاز و تا مرحله تحویل کالای نهایی به مشتری ادامه می‌یابد و حتی برای محصولاتی که نیاز به پشتیبانی و خدمات پس از فروش دارند راهم شامل می‌شود، یعنی مواد اولیه با چه قیمتی، با چه کیفیتی، در چه زمانی به دست تولید کننده می‌رسد، که در کمیت و کیفیت تولید و قیمت تمام شده موثر است ،در تعهد زمانی عرضه محصول به بازار مصرف اثرگذار است.</a:t>
            </a:r>
          </a:p>
          <a:p>
            <a:pPr algn="r"/>
            <a:endParaRPr lang="fa-IR" dirty="0"/>
          </a:p>
          <a:p>
            <a:pPr marL="0" indent="0" algn="r">
              <a:buNone/>
            </a:pPr>
            <a:r>
              <a:rPr lang="fa-IR" dirty="0">
                <a:cs typeface="B Nazanin" panose="00000400000000000000" pitchFamily="2" charset="-78"/>
              </a:rPr>
              <a:t>۴_ </a:t>
            </a:r>
            <a:r>
              <a:rPr lang="fa-IR" b="1" dirty="0">
                <a:cs typeface="B Nazanin" panose="00000400000000000000" pitchFamily="2" charset="-78"/>
              </a:rPr>
              <a:t>برند سازی و تاثیر آن در جهش تولید </a:t>
            </a:r>
            <a:r>
              <a:rPr lang="fa-IR" dirty="0">
                <a:cs typeface="B Nazanin" panose="00000400000000000000" pitchFamily="2" charset="-78"/>
              </a:rPr>
              <a:t>: </a:t>
            </a:r>
          </a:p>
          <a:p>
            <a:pPr marL="0" indent="0" algn="r">
              <a:buNone/>
            </a:pPr>
            <a:r>
              <a:rPr lang="fa-IR" dirty="0">
                <a:cs typeface="B Nazanin" panose="00000400000000000000" pitchFamily="2" charset="-78"/>
              </a:rPr>
              <a:t>جهش تولید باید جهش در فروش را به دنبال داشته باشد تا اقتصاد کشور را به حرکت درآورد, یعنی محصول بتواند سهمی از بازار را افزایش دهد, و یا حداقل حفظ نماید ,(بازار داخلی و خارجی) برندسازی یعنی همیشه یک گام از رقبا جلوتر بودن و آسودگی خاطر برای مصرف کننده ایجاد کردن است, یعنی تشخیص درست و زود هنگام نیاز بازار,خلاقیت در طراحی و تولید, توجه داشتن به خواست و سلیقه مشتری, تنوع محصول, و تنوع قیمت,در تمام زنجیره تولید به برند بودن باید توجه شود( مصرف محصولات نام آشنای ایرانی را به بازارهای خارجی معرفی کنیم).</a:t>
            </a:r>
            <a:endParaRPr lang="en-US" dirty="0">
              <a:cs typeface="B Nazanin" panose="00000400000000000000" pitchFamily="2" charset="-78"/>
            </a:endParaRPr>
          </a:p>
        </p:txBody>
      </p:sp>
    </p:spTree>
    <p:extLst>
      <p:ext uri="{BB962C8B-B14F-4D97-AF65-F5344CB8AC3E}">
        <p14:creationId xmlns:p14="http://schemas.microsoft.com/office/powerpoint/2010/main" val="3521433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anose="00000400000000000000" pitchFamily="2" charset="-78"/>
              </a:rPr>
              <a:t>«تاثیر متقابل سبک زندگی با اقتصاد فردی و اجتماعی »</a:t>
            </a:r>
            <a:endParaRPr lang="en-US" dirty="0">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r">
              <a:buNone/>
            </a:pPr>
            <a:r>
              <a:rPr lang="fa-IR" sz="2000" dirty="0">
                <a:cs typeface="B Nazanin" panose="00000400000000000000" pitchFamily="2" charset="-78"/>
              </a:rPr>
              <a:t>سبک زندگی به طور مستقیم تحت تاثیر وضعیت اقتصادی افراد و جامعه قرار دارد و اقتصاد نیز توسعه و تغییر سبک زندگی را تحت تاثیر قرار می‌دهد، نزدیکی این دو مهم در جوامع مدرن به وضوح قابل مشاهده است، درآمدهای متفاوت و حتی مساوی ممکن است در مواردی مانند مسکن، تغذیه، آموزش، سفر، درمان، بهداشت، ورزش و نیز سبد هزینه فرهنگی ارتباط مستقیم با درآمد اقتصادی افراد جامعه دارد.</a:t>
            </a:r>
            <a:endParaRPr lang="en-US" sz="2000" dirty="0">
              <a:cs typeface="B Nazanin" panose="00000400000000000000" pitchFamily="2" charset="-78"/>
            </a:endParaRPr>
          </a:p>
        </p:txBody>
      </p:sp>
    </p:spTree>
    <p:extLst>
      <p:ext uri="{BB962C8B-B14F-4D97-AF65-F5344CB8AC3E}">
        <p14:creationId xmlns:p14="http://schemas.microsoft.com/office/powerpoint/2010/main" val="1185536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cs typeface="B Nazanin" panose="00000400000000000000" pitchFamily="2" charset="-78"/>
              </a:rPr>
              <a:t>«مردم سازی حکمرانی اسلامی از نگاه امامین انقلاب»:</a:t>
            </a:r>
            <a:endParaRPr lang="en-US" dirty="0">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r">
              <a:buNone/>
            </a:pPr>
            <a:r>
              <a:rPr lang="fa-IR" sz="2000" dirty="0">
                <a:cs typeface="B Nazanin" panose="00000400000000000000" pitchFamily="2" charset="-78"/>
              </a:rPr>
              <a:t>مردم سالاری دینی سبکی از نظام سیاسی است که با «مردم سازی» حکمرانی بر مبنای اصول، بنیان‌های اسلام سیاسی و مشروعیت الهی ونیزبا ظرفیت‌ها ،مقبولیت و نصرت مردمی، امور جامعه تنظیم و اداره می‌شود،که مردم در انتخاب حکمرانان به صورت مستقیم و غیر مستقیم نقش داشته و حکمرانان نیز بخشی از مردم جامعه هستند. حکمرانی، مردم سالاری دینی حکومت با مشارکت دادن مردم، مشورت پذیری، حق انتخاب دادن به مردم ،نظارت مردمی و ثبات سیاسی در جامعه رضایت جمهور و هدایت و سعادت آنها در دنیا و آخرت را تضمین خواهد کرد.</a:t>
            </a:r>
            <a:endParaRPr lang="en-US" sz="2000" dirty="0">
              <a:cs typeface="B Nazanin" panose="00000400000000000000" pitchFamily="2" charset="-78"/>
            </a:endParaRPr>
          </a:p>
        </p:txBody>
      </p:sp>
    </p:spTree>
    <p:extLst>
      <p:ext uri="{BB962C8B-B14F-4D97-AF65-F5344CB8AC3E}">
        <p14:creationId xmlns:p14="http://schemas.microsoft.com/office/powerpoint/2010/main" val="1966815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500" dirty="0">
                <a:cs typeface="B Nazanin" panose="00000400000000000000" pitchFamily="2" charset="-78"/>
              </a:rPr>
              <a:t>حکمرانی از سوی مقام معظم رهبری در گفتار انقلاب اسلامی</a:t>
            </a:r>
            <a:br>
              <a:rPr lang="fa-IR" sz="2500" dirty="0">
                <a:cs typeface="B Nazanin" panose="00000400000000000000" pitchFamily="2" charset="-78"/>
              </a:rPr>
            </a:br>
            <a:r>
              <a:rPr lang="fa-IR" sz="2500" dirty="0">
                <a:cs typeface="B Nazanin" panose="00000400000000000000" pitchFamily="2" charset="-78"/>
              </a:rPr>
              <a:t>«حکومت پیامبران حکومت مردمی بود برای مردم و در خدمت منافع آنان بود»</a:t>
            </a:r>
            <a:br>
              <a:rPr lang="fa-IR" sz="2500" dirty="0">
                <a:cs typeface="B Nazanin" panose="00000400000000000000" pitchFamily="2" charset="-78"/>
              </a:rPr>
            </a:br>
            <a:r>
              <a:rPr lang="fa-IR" sz="2500" dirty="0">
                <a:cs typeface="B Nazanin" panose="00000400000000000000" pitchFamily="2" charset="-78"/>
              </a:rPr>
              <a:t> بازیگران حکمرانی شامل ۶ گروه می‌باشند:</a:t>
            </a:r>
            <a:endParaRPr lang="en-US" sz="2500" dirty="0">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marL="0" indent="0" algn="r">
              <a:buNone/>
            </a:pPr>
            <a:r>
              <a:rPr lang="fa-IR" dirty="0">
                <a:cs typeface="B Nazanin" panose="00000400000000000000" pitchFamily="2" charset="-78"/>
              </a:rPr>
              <a:t>۱_ شهروندان</a:t>
            </a:r>
          </a:p>
          <a:p>
            <a:pPr marL="0" indent="0" algn="r">
              <a:buNone/>
            </a:pPr>
            <a:r>
              <a:rPr lang="fa-IR" dirty="0">
                <a:cs typeface="B Nazanin" panose="00000400000000000000" pitchFamily="2" charset="-78"/>
              </a:rPr>
              <a:t>۲ _سازمانهای داوطلبانه</a:t>
            </a:r>
          </a:p>
          <a:p>
            <a:pPr marL="0" indent="0" algn="r">
              <a:buNone/>
            </a:pPr>
            <a:r>
              <a:rPr lang="fa-IR" dirty="0">
                <a:cs typeface="B Nazanin" panose="00000400000000000000" pitchFamily="2" charset="-78"/>
              </a:rPr>
              <a:t>۳_ کسب و کار</a:t>
            </a:r>
          </a:p>
          <a:p>
            <a:pPr marL="0" indent="0" algn="r">
              <a:buNone/>
            </a:pPr>
            <a:r>
              <a:rPr lang="fa-IR" dirty="0">
                <a:cs typeface="B Nazanin" panose="00000400000000000000" pitchFamily="2" charset="-78"/>
              </a:rPr>
              <a:t>۴_ رسانه</a:t>
            </a:r>
          </a:p>
          <a:p>
            <a:pPr marL="0" indent="0" algn="r">
              <a:buNone/>
            </a:pPr>
            <a:r>
              <a:rPr lang="fa-IR" dirty="0">
                <a:cs typeface="B Nazanin" panose="00000400000000000000" pitchFamily="2" charset="-78"/>
              </a:rPr>
              <a:t> ۵_دولت</a:t>
            </a:r>
          </a:p>
          <a:p>
            <a:pPr marL="0" indent="0" algn="r">
              <a:buNone/>
            </a:pPr>
            <a:r>
              <a:rPr lang="fa-IR" dirty="0">
                <a:cs typeface="B Nazanin" panose="00000400000000000000" pitchFamily="2" charset="-78"/>
              </a:rPr>
              <a:t>۶_ نهادهای پارلمانی.با گسترش دموکراسی</a:t>
            </a:r>
            <a:endParaRPr lang="en-US" dirty="0">
              <a:cs typeface="B Nazanin" panose="00000400000000000000" pitchFamily="2" charset="-78"/>
            </a:endParaRPr>
          </a:p>
          <a:p>
            <a:pPr marL="0" indent="0" algn="r">
              <a:buNone/>
            </a:pPr>
            <a:r>
              <a:rPr lang="fa-IR" dirty="0">
                <a:cs typeface="B Nazanin" panose="00000400000000000000" pitchFamily="2" charset="-78"/>
              </a:rPr>
              <a:t>7ـ دانشگاه ها،حوزه هاوبنگاه های دانش بنیان.</a:t>
            </a:r>
          </a:p>
          <a:p>
            <a:pPr marL="0" indent="0" algn="r">
              <a:buNone/>
            </a:pPr>
            <a:r>
              <a:rPr lang="fa-IR" dirty="0">
                <a:cs typeface="B Nazanin" panose="00000400000000000000" pitchFamily="2" charset="-78"/>
              </a:rPr>
              <a:t>بعد از دهه ۱۹۹۰ در جهان ،موضوع حکمرانی و مردم سالاری بیشتر مورد توجه قرار گرفت،یعنی چگونه می‌توان حکمرانی را به سوی مردمی شدن پیش برد؟ که نیاز به فضاهای جدی مشارکت در کلیه عرصه‌های حکمرانی می‌باشد، با توجه به پیچیدگی جوامع و تعامل بخش‌های عمومی، خصوصی، تعاونی و دولتی تنگاتنگ و فراگیر است. مشارکت مردم در زندگی اجتماعی، اقتصادی ،سیاسی و فرهنگی پررنگ‌تر می‌شود.</a:t>
            </a:r>
            <a:endParaRPr lang="en-US" dirty="0">
              <a:cs typeface="B Nazanin" panose="00000400000000000000" pitchFamily="2" charset="-78"/>
            </a:endParaRPr>
          </a:p>
        </p:txBody>
      </p:sp>
    </p:spTree>
    <p:extLst>
      <p:ext uri="{BB962C8B-B14F-4D97-AF65-F5344CB8AC3E}">
        <p14:creationId xmlns:p14="http://schemas.microsoft.com/office/powerpoint/2010/main" val="238564053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322</TotalTime>
  <Words>2630</Words>
  <Application>Microsoft Office PowerPoint</Application>
  <PresentationFormat>Widescreen</PresentationFormat>
  <Paragraphs>120</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Andalus</vt:lpstr>
      <vt:lpstr>Arial</vt:lpstr>
      <vt:lpstr>Century Gothic</vt:lpstr>
      <vt:lpstr>IranNastaliq</vt:lpstr>
      <vt:lpstr>Wingdings 3</vt:lpstr>
      <vt:lpstr>Wisp</vt:lpstr>
      <vt:lpstr>بسم الله الرحمن الرحیم</vt:lpstr>
      <vt:lpstr>PowerPoint Presentation</vt:lpstr>
      <vt:lpstr>«استلزاماتی که باید در ایجاد جهش تولید مورد توجه قرار گیرند عبارتند از»:</vt:lpstr>
      <vt:lpstr>انواع تولید</vt:lpstr>
      <vt:lpstr>«الزامات جهش تولید عبارتند از »:</vt:lpstr>
      <vt:lpstr>PowerPoint Presentation</vt:lpstr>
      <vt:lpstr>«تاثیر متقابل سبک زندگی با اقتصاد فردی و اجتماعی »</vt:lpstr>
      <vt:lpstr>«مردم سازی حکمرانی اسلامی از نگاه امامین انقلاب»:</vt:lpstr>
      <vt:lpstr>حکمرانی از سوی مقام معظم رهبری در گفتار انقلاب اسلامی «حکومت پیامبران حکومت مردمی بود برای مردم و در خدمت منافع آنان بود»  بازیگران حکمرانی شامل ۶ گروه می‌باشند:</vt:lpstr>
      <vt:lpstr>مردمی سازی درسه عنصر خلاصه می شود</vt:lpstr>
      <vt:lpstr>«ویژگیهای مردم ومسئولین درحکومت اسلامی»</vt:lpstr>
      <vt:lpstr>«وظایف مردم در حکومت اسلامی »</vt:lpstr>
      <vt:lpstr>«طراحی مولفه های اساسی حکومت اسلامی»</vt:lpstr>
      <vt:lpstr>PowerPoint Presentation</vt:lpstr>
      <vt:lpstr>مشارکت مردم در تولید ،حل مشکل اشتغال ،درآمد سرانه وتامین نیازهای ارزی دررونق تولیدو نظارت  براصل ۴۴قانون اساسی</vt:lpstr>
      <vt:lpstr>وآخر دعوانا آن الحمدلله رب العالمین</vt:lpstr>
      <vt:lpstr>با تشکر: دکتر  محمد  بنائیان  سفید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Test</dc:creator>
  <cp:lastModifiedBy>Hani</cp:lastModifiedBy>
  <cp:revision>27</cp:revision>
  <dcterms:created xsi:type="dcterms:W3CDTF">2024-04-22T07:44:27Z</dcterms:created>
  <dcterms:modified xsi:type="dcterms:W3CDTF">2024-05-06T21:11:53Z</dcterms:modified>
</cp:coreProperties>
</file>