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1" r:id="rId18"/>
    <p:sldId id="274" r:id="rId19"/>
    <p:sldId id="275"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EC51BE2-7698-4E35-A630-9E2BB5FC1C39}">
          <p14:sldIdLst>
            <p14:sldId id="256"/>
            <p14:sldId id="257"/>
          </p14:sldIdLst>
        </p14:section>
        <p14:section name="Untitled Section" id="{9304D642-C776-42C0-9558-C19366F4D81A}">
          <p14:sldIdLst>
            <p14:sldId id="258"/>
            <p14:sldId id="259"/>
            <p14:sldId id="260"/>
            <p14:sldId id="261"/>
            <p14:sldId id="262"/>
            <p14:sldId id="263"/>
            <p14:sldId id="264"/>
            <p14:sldId id="265"/>
            <p14:sldId id="266"/>
            <p14:sldId id="267"/>
            <p14:sldId id="268"/>
            <p14:sldId id="269"/>
            <p14:sldId id="270"/>
            <p14:sldId id="273"/>
            <p14:sldId id="271"/>
            <p14:sldId id="274"/>
            <p14:sldId id="275"/>
            <p14:sldId id="27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A237E3A-5BD4-4D28-8536-4C03EFC5A61F}" type="datetimeFigureOut">
              <a:rPr lang="en-US" smtClean="0"/>
              <a:t>5/8/2024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2529796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237E3A-5BD4-4D28-8536-4C03EFC5A61F}" type="datetimeFigureOut">
              <a:rPr lang="en-US" smtClean="0"/>
              <a:t>5/8/2024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3631212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237E3A-5BD4-4D28-8536-4C03EFC5A61F}" type="datetimeFigureOut">
              <a:rPr lang="en-US" smtClean="0"/>
              <a:t>5/8/2024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81A15C0-1CB0-40D7-A6B4-724DB593514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617428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A237E3A-5BD4-4D28-8536-4C03EFC5A61F}" type="datetimeFigureOut">
              <a:rPr lang="en-US" smtClean="0"/>
              <a:t>5/8/2024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24763274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A237E3A-5BD4-4D28-8536-4C03EFC5A61F}" type="datetimeFigureOut">
              <a:rPr lang="en-US" smtClean="0"/>
              <a:t>5/8/2024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81A15C0-1CB0-40D7-A6B4-724DB593514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023816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A237E3A-5BD4-4D28-8536-4C03EFC5A61F}" type="datetimeFigureOut">
              <a:rPr lang="en-US" smtClean="0"/>
              <a:t>5/8/2024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4198827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237E3A-5BD4-4D28-8536-4C03EFC5A61F}" type="datetimeFigureOut">
              <a:rPr lang="en-US" smtClean="0"/>
              <a:t>5/8/2024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40834330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237E3A-5BD4-4D28-8536-4C03EFC5A61F}" type="datetimeFigureOut">
              <a:rPr lang="en-US" smtClean="0"/>
              <a:t>5/8/2024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1639176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237E3A-5BD4-4D28-8536-4C03EFC5A61F}" type="datetimeFigureOut">
              <a:rPr lang="en-US" smtClean="0"/>
              <a:t>5/8/2024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1418459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237E3A-5BD4-4D28-8536-4C03EFC5A61F}" type="datetimeFigureOut">
              <a:rPr lang="en-US" smtClean="0"/>
              <a:t>5/8/2024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878603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A237E3A-5BD4-4D28-8536-4C03EFC5A61F}" type="datetimeFigureOut">
              <a:rPr lang="en-US" smtClean="0"/>
              <a:t>5/8/2024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3418111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A237E3A-5BD4-4D28-8536-4C03EFC5A61F}" type="datetimeFigureOut">
              <a:rPr lang="en-US" smtClean="0"/>
              <a:t>5/8/2024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2867737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237E3A-5BD4-4D28-8536-4C03EFC5A61F}" type="datetimeFigureOut">
              <a:rPr lang="en-US" smtClean="0"/>
              <a:t>5/8/2024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247342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237E3A-5BD4-4D28-8536-4C03EFC5A61F}" type="datetimeFigureOut">
              <a:rPr lang="en-US" smtClean="0"/>
              <a:t>5/8/2024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121118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237E3A-5BD4-4D28-8536-4C03EFC5A61F}" type="datetimeFigureOut">
              <a:rPr lang="en-US" smtClean="0"/>
              <a:t>5/8/2024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2107816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237E3A-5BD4-4D28-8536-4C03EFC5A61F}" type="datetimeFigureOut">
              <a:rPr lang="en-US" smtClean="0"/>
              <a:t>5/8/2024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3003381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A237E3A-5BD4-4D28-8536-4C03EFC5A61F}" type="datetimeFigureOut">
              <a:rPr lang="en-US" smtClean="0"/>
              <a:t>5/8/2024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81A15C0-1CB0-40D7-A6B4-724DB5935140}" type="slidenum">
              <a:rPr lang="en-US" smtClean="0"/>
              <a:t>‹#›</a:t>
            </a:fld>
            <a:endParaRPr lang="en-US"/>
          </a:p>
        </p:txBody>
      </p:sp>
    </p:spTree>
    <p:extLst>
      <p:ext uri="{BB962C8B-B14F-4D97-AF65-F5344CB8AC3E}">
        <p14:creationId xmlns:p14="http://schemas.microsoft.com/office/powerpoint/2010/main" val="102376904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3577" y="207819"/>
            <a:ext cx="8915399" cy="2144684"/>
          </a:xfrm>
        </p:spPr>
        <p:txBody>
          <a:bodyPr/>
          <a:lstStyle/>
          <a:p>
            <a:pPr algn="ctr"/>
            <a:r>
              <a:rPr lang="fa-IR" dirty="0">
                <a:latin typeface="IranNastaliq" panose="02020505000000020003" pitchFamily="18" charset="0"/>
                <a:cs typeface="IranNastaliq" panose="02020505000000020003" pitchFamily="18" charset="0"/>
              </a:rPr>
              <a:t>بسم الله الرحمن الرحیم</a:t>
            </a:r>
            <a:endParaRPr lang="en-US" dirty="0">
              <a:latin typeface="IranNastaliq" panose="02020505000000020003" pitchFamily="18" charset="0"/>
              <a:cs typeface="IranNastaliq" panose="02020505000000020003" pitchFamily="18" charset="0"/>
            </a:endParaRPr>
          </a:p>
        </p:txBody>
      </p:sp>
      <p:sp>
        <p:nvSpPr>
          <p:cNvPr id="3" name="Subtitle 2"/>
          <p:cNvSpPr>
            <a:spLocks noGrp="1"/>
          </p:cNvSpPr>
          <p:nvPr>
            <p:ph type="subTitle" idx="1"/>
          </p:nvPr>
        </p:nvSpPr>
        <p:spPr>
          <a:xfrm>
            <a:off x="1879134" y="3025833"/>
            <a:ext cx="9873842" cy="2938739"/>
          </a:xfrm>
        </p:spPr>
        <p:txBody>
          <a:bodyPr>
            <a:normAutofit/>
          </a:bodyPr>
          <a:lstStyle/>
          <a:p>
            <a:pPr algn="r">
              <a:lnSpc>
                <a:spcPct val="200000"/>
              </a:lnSpc>
            </a:pPr>
            <a:r>
              <a:rPr lang="fa-IR" sz="3500" dirty="0">
                <a:latin typeface="IranNastaliq" panose="02020505000000020003" pitchFamily="18" charset="0"/>
                <a:cs typeface="IranNastaliq" panose="02020505000000020003" pitchFamily="18" charset="0"/>
              </a:rPr>
              <a:t>منش، اخلاق، سبک زندگی و جایگاه معلمان و اساتید از منظر: سند تحول آموزشی، امامین انقلاب، آیات و روایات و دانشمندان، در حکمرانی اسلامی</a:t>
            </a:r>
          </a:p>
          <a:p>
            <a:pPr algn="r">
              <a:lnSpc>
                <a:spcPct val="200000"/>
              </a:lnSpc>
            </a:pPr>
            <a:r>
              <a:rPr lang="fa-IR" dirty="0">
                <a:latin typeface="IranNastaliq" panose="02020505000000020003" pitchFamily="18" charset="0"/>
                <a:cs typeface="IranNastaliq" panose="02020505000000020003" pitchFamily="18" charset="0"/>
              </a:rPr>
              <a:t>تألیف وتدوین:محمد بنائیان سفید دانش آموخته دوره دکترای تخصصی  برنامه ریزی درسی، رئیس کار گروه تخصصی سبک زندگی درحکمرانی اسلامی سازمان بسیج اساتید دانشگاه های کشور </a:t>
            </a:r>
            <a:endParaRPr lang="fa-IR" sz="3500" dirty="0">
              <a:latin typeface="IranNastaliq" panose="02020505000000020003" pitchFamily="18" charset="0"/>
              <a:cs typeface="IranNastaliq" panose="02020505000000020003" pitchFamily="18" charset="0"/>
            </a:endParaRPr>
          </a:p>
          <a:p>
            <a:pPr algn="r"/>
            <a:endParaRPr lang="en-US" dirty="0"/>
          </a:p>
        </p:txBody>
      </p:sp>
    </p:spTree>
    <p:extLst>
      <p:ext uri="{BB962C8B-B14F-4D97-AF65-F5344CB8AC3E}">
        <p14:creationId xmlns:p14="http://schemas.microsoft.com/office/powerpoint/2010/main" val="3431664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73467"/>
          </a:xfrm>
        </p:spPr>
        <p:txBody>
          <a:bodyPr>
            <a:normAutofit/>
          </a:bodyPr>
          <a:lstStyle/>
          <a:p>
            <a:pPr algn="ctr"/>
            <a:r>
              <a:rPr lang="ar-SA" sz="3200" dirty="0">
                <a:solidFill>
                  <a:srgbClr val="000000"/>
                </a:solidFill>
                <a:effectLst/>
                <a:latin typeface="Vazirmatn"/>
                <a:ea typeface="Times New Roman" panose="02020603050405020304" pitchFamily="18" charset="0"/>
                <a:cs typeface="B Titr" panose="00000700000000000000" pitchFamily="2" charset="-78"/>
              </a:rPr>
              <a:t>مبانی انسان‌شناختی تعلیم‌وتربیت</a:t>
            </a:r>
            <a:endParaRPr lang="en-US" sz="3200" dirty="0">
              <a:cs typeface="B Titr" panose="00000700000000000000" pitchFamily="2" charset="-78"/>
            </a:endParaRPr>
          </a:p>
        </p:txBody>
      </p:sp>
      <p:sp>
        <p:nvSpPr>
          <p:cNvPr id="3" name="Content Placeholder 2"/>
          <p:cNvSpPr>
            <a:spLocks noGrp="1"/>
          </p:cNvSpPr>
          <p:nvPr>
            <p:ph idx="1"/>
          </p:nvPr>
        </p:nvSpPr>
        <p:spPr>
          <a:xfrm>
            <a:off x="2589212" y="1463039"/>
            <a:ext cx="8915400" cy="4990011"/>
          </a:xfrm>
        </p:spPr>
        <p:txBody>
          <a:bodyPr>
            <a:normAutofit fontScale="92500" lnSpcReduction="10000"/>
          </a:bodyPr>
          <a:lstStyle/>
          <a:p>
            <a:pPr algn="just" rtl="1">
              <a:lnSpc>
                <a:spcPct val="107000"/>
              </a:lnSpc>
              <a:spcAft>
                <a:spcPts val="300"/>
              </a:spcAft>
            </a:pPr>
            <a:r>
              <a:rPr lang="fa-IR" sz="1800" dirty="0">
                <a:solidFill>
                  <a:srgbClr val="000000"/>
                </a:solidFill>
                <a:effectLst/>
                <a:latin typeface="Vazirmatn"/>
                <a:ea typeface="Times New Roman" panose="02020603050405020304" pitchFamily="18" charset="0"/>
                <a:cs typeface="B Nazanin" panose="00000400000000000000" pitchFamily="2" charset="-78"/>
              </a:rPr>
              <a:t>۱. </a:t>
            </a:r>
            <a:r>
              <a:rPr lang="ar-SA" sz="1800" dirty="0">
                <a:solidFill>
                  <a:srgbClr val="000000"/>
                </a:solidFill>
                <a:effectLst/>
                <a:latin typeface="Vazirmatn"/>
                <a:ea typeface="Times New Roman" panose="02020603050405020304" pitchFamily="18" charset="0"/>
                <a:cs typeface="B Nazanin" panose="00000400000000000000" pitchFamily="2" charset="-78"/>
              </a:rPr>
              <a:t>درهم‌تنیدگی نفس و بدن یعنی روح و جسم که حقیقت انسان، همان روح انسان می‌باشد.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300"/>
              </a:spcAft>
            </a:pPr>
            <a:r>
              <a:rPr lang="fa-IR" sz="1800" dirty="0">
                <a:solidFill>
                  <a:srgbClr val="000000"/>
                </a:solidFill>
                <a:effectLst/>
                <a:latin typeface="Vazirmatn"/>
                <a:ea typeface="Times New Roman" panose="02020603050405020304" pitchFamily="18" charset="0"/>
                <a:cs typeface="B Nazanin" panose="00000400000000000000" pitchFamily="2" charset="-78"/>
              </a:rPr>
              <a:t>۲. </a:t>
            </a:r>
            <a:r>
              <a:rPr lang="ar-SA" sz="1800" dirty="0">
                <a:solidFill>
                  <a:srgbClr val="000000"/>
                </a:solidFill>
                <a:effectLst/>
                <a:latin typeface="Vazirmatn"/>
                <a:ea typeface="Times New Roman" panose="02020603050405020304" pitchFamily="18" charset="0"/>
                <a:cs typeface="B Nazanin" panose="00000400000000000000" pitchFamily="2" charset="-78"/>
              </a:rPr>
              <a:t>فطرت که عنصر لایتغیر و برگرفته از فطرت الهی می‌باشد که در </a:t>
            </a:r>
            <a:r>
              <a:rPr lang="fa-IR" sz="1800" dirty="0">
                <a:solidFill>
                  <a:srgbClr val="000000"/>
                </a:solidFill>
                <a:effectLst/>
                <a:latin typeface="Vazirmatn"/>
                <a:ea typeface="Times New Roman" panose="02020603050405020304" pitchFamily="18" charset="0"/>
                <a:cs typeface="B Nazanin" panose="00000400000000000000" pitchFamily="2" charset="-78"/>
              </a:rPr>
              <a:t>۵ </a:t>
            </a:r>
            <a:r>
              <a:rPr lang="ar-SA" sz="1800" dirty="0">
                <a:solidFill>
                  <a:srgbClr val="000000"/>
                </a:solidFill>
                <a:effectLst/>
                <a:latin typeface="Vazirmatn"/>
                <a:ea typeface="Times New Roman" panose="02020603050405020304" pitchFamily="18" charset="0"/>
                <a:cs typeface="B Nazanin" panose="00000400000000000000" pitchFamily="2" charset="-78"/>
              </a:rPr>
              <a:t>ساحت و ابعاد بروز پیدا می‌کند. (روم؛</a:t>
            </a:r>
            <a:r>
              <a:rPr lang="fa-IR" sz="1800" dirty="0">
                <a:solidFill>
                  <a:srgbClr val="000000"/>
                </a:solidFill>
                <a:effectLst/>
                <a:latin typeface="Vazirmatn"/>
                <a:ea typeface="Times New Roman" panose="02020603050405020304" pitchFamily="18" charset="0"/>
                <a:cs typeface="B Nazanin" panose="00000400000000000000" pitchFamily="2" charset="-78"/>
              </a:rPr>
              <a:t>۳۰): ۱) </a:t>
            </a:r>
            <a:r>
              <a:rPr lang="ar-SA" sz="1800" dirty="0">
                <a:solidFill>
                  <a:srgbClr val="000000"/>
                </a:solidFill>
                <a:effectLst/>
                <a:latin typeface="Vazirmatn"/>
                <a:ea typeface="Times New Roman" panose="02020603050405020304" pitchFamily="18" charset="0"/>
                <a:cs typeface="B Nazanin" panose="00000400000000000000" pitchFamily="2" charset="-78"/>
              </a:rPr>
              <a:t>حقیقت‌جویی که علم را تولید می‌کند </a:t>
            </a:r>
            <a:r>
              <a:rPr lang="fa-IR" sz="1800" dirty="0">
                <a:solidFill>
                  <a:srgbClr val="000000"/>
                </a:solidFill>
                <a:effectLst/>
                <a:latin typeface="Vazirmatn"/>
                <a:ea typeface="Times New Roman" panose="02020603050405020304" pitchFamily="18" charset="0"/>
                <a:cs typeface="B Nazanin" panose="00000400000000000000" pitchFamily="2" charset="-78"/>
              </a:rPr>
              <a:t>۲) </a:t>
            </a:r>
            <a:r>
              <a:rPr lang="ar-SA" sz="1800" dirty="0">
                <a:solidFill>
                  <a:srgbClr val="000000"/>
                </a:solidFill>
                <a:effectLst/>
                <a:latin typeface="Vazirmatn"/>
                <a:ea typeface="Times New Roman" panose="02020603050405020304" pitchFamily="18" charset="0"/>
                <a:cs typeface="B Nazanin" panose="00000400000000000000" pitchFamily="2" charset="-78"/>
              </a:rPr>
              <a:t>زیبائی دوستی که هنر را می‌آفریند. </a:t>
            </a:r>
            <a:r>
              <a:rPr lang="fa-IR" sz="1800" dirty="0">
                <a:solidFill>
                  <a:srgbClr val="000000"/>
                </a:solidFill>
                <a:effectLst/>
                <a:latin typeface="Vazirmatn"/>
                <a:ea typeface="Times New Roman" panose="02020603050405020304" pitchFamily="18" charset="0"/>
                <a:cs typeface="B Nazanin" panose="00000400000000000000" pitchFamily="2" charset="-78"/>
              </a:rPr>
              <a:t>۳) </a:t>
            </a:r>
            <a:r>
              <a:rPr lang="ar-SA" sz="1800" dirty="0">
                <a:solidFill>
                  <a:srgbClr val="000000"/>
                </a:solidFill>
                <a:effectLst/>
                <a:latin typeface="Vazirmatn"/>
                <a:ea typeface="Times New Roman" panose="02020603050405020304" pitchFamily="18" charset="0"/>
                <a:cs typeface="B Nazanin" panose="00000400000000000000" pitchFamily="2" charset="-78"/>
              </a:rPr>
              <a:t>نیکی طلبی که اخلاق را متبلور می‌کند. </a:t>
            </a:r>
            <a:r>
              <a:rPr lang="fa-IR" sz="1800" dirty="0">
                <a:solidFill>
                  <a:srgbClr val="000000"/>
                </a:solidFill>
                <a:effectLst/>
                <a:latin typeface="Vazirmatn"/>
                <a:ea typeface="Times New Roman" panose="02020603050405020304" pitchFamily="18" charset="0"/>
                <a:cs typeface="B Nazanin" panose="00000400000000000000" pitchFamily="2" charset="-78"/>
              </a:rPr>
              <a:t>۴) </a:t>
            </a:r>
            <a:r>
              <a:rPr lang="ar-SA" sz="1800" dirty="0">
                <a:solidFill>
                  <a:srgbClr val="000000"/>
                </a:solidFill>
                <a:effectLst/>
                <a:latin typeface="Vazirmatn"/>
                <a:ea typeface="Times New Roman" panose="02020603050405020304" pitchFamily="18" charset="0"/>
                <a:cs typeface="B Nazanin" panose="00000400000000000000" pitchFamily="2" charset="-78"/>
              </a:rPr>
              <a:t>، عبادت که مفهوم و معنی پرستش را به‌صورت فعل بیان می‌کند. </a:t>
            </a:r>
            <a:r>
              <a:rPr lang="fa-IR" sz="1800" dirty="0">
                <a:solidFill>
                  <a:srgbClr val="000000"/>
                </a:solidFill>
                <a:effectLst/>
                <a:latin typeface="Vazirmatn"/>
                <a:ea typeface="Times New Roman" panose="02020603050405020304" pitchFamily="18" charset="0"/>
                <a:cs typeface="B Nazanin" panose="00000400000000000000" pitchFamily="2" charset="-78"/>
              </a:rPr>
              <a:t>۵) </a:t>
            </a:r>
            <a:r>
              <a:rPr lang="ar-SA" sz="1800" dirty="0">
                <a:solidFill>
                  <a:srgbClr val="000000"/>
                </a:solidFill>
                <a:effectLst/>
                <a:latin typeface="Vazirmatn"/>
                <a:ea typeface="Times New Roman" panose="02020603050405020304" pitchFamily="18" charset="0"/>
                <a:cs typeface="B Nazanin" panose="00000400000000000000" pitchFamily="2" charset="-78"/>
              </a:rPr>
              <a:t>خلاقیت و نوآوری که استعدادهای خداداده را شکوفا می‌نماید.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300"/>
              </a:spcAft>
            </a:pPr>
            <a:r>
              <a:rPr lang="fa-IR" sz="1800" dirty="0">
                <a:solidFill>
                  <a:srgbClr val="000000"/>
                </a:solidFill>
                <a:effectLst/>
                <a:latin typeface="Vazirmatn"/>
                <a:ea typeface="Times New Roman" panose="02020603050405020304" pitchFamily="18" charset="0"/>
                <a:cs typeface="B Nazanin" panose="00000400000000000000" pitchFamily="2" charset="-78"/>
              </a:rPr>
              <a:t>۳. </a:t>
            </a:r>
            <a:r>
              <a:rPr lang="ar-SA" sz="1800" dirty="0">
                <a:solidFill>
                  <a:srgbClr val="000000"/>
                </a:solidFill>
                <a:effectLst/>
                <a:latin typeface="Vazirmatn"/>
                <a:ea typeface="Times New Roman" panose="02020603050405020304" pitchFamily="18" charset="0"/>
                <a:cs typeface="B Nazanin" panose="00000400000000000000" pitchFamily="2" charset="-78"/>
              </a:rPr>
              <a:t>عقل که قوة ممیزه بین انسان و حیوان است و مسئولیت‌پذیری پاسخگوئی، اختیار، آزادی و انتخاب برای انسان شکل می‌گیرد و در منصة عمل باید تبدیل به عقلانیت، تفکر و تأمل شود.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fa-IR" sz="1800" dirty="0">
                <a:solidFill>
                  <a:srgbClr val="000000"/>
                </a:solidFill>
                <a:effectLst/>
                <a:latin typeface="Vazirmatn"/>
                <a:ea typeface="Times New Roman" panose="02020603050405020304" pitchFamily="18" charset="0"/>
                <a:cs typeface="B Nazanin" panose="00000400000000000000" pitchFamily="2" charset="-78"/>
              </a:rPr>
              <a:t>۴. </a:t>
            </a:r>
            <a:r>
              <a:rPr lang="ar-SA" sz="1800" dirty="0">
                <a:solidFill>
                  <a:srgbClr val="000000"/>
                </a:solidFill>
                <a:effectLst/>
                <a:latin typeface="Vazirmatn"/>
                <a:ea typeface="Times New Roman" panose="02020603050405020304" pitchFamily="18" charset="0"/>
                <a:cs typeface="B Nazanin" panose="00000400000000000000" pitchFamily="2" charset="-78"/>
              </a:rPr>
              <a:t>اراده و اختیار که انسان می‌تواند استقلال داشته و از اراده و اختیار برخوردار باشد. البته اراده و اختیار انسان در طول اراده خداوند است، نه در عرض آن، و به‌کارگیری اراده و اختیار یعنی استفاده درست از عقلانیت و تفکر</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5. هویت جمعی؛ هویت جمعی همان باورها، منش‌ها و اصالت‌های اجتماعی است که به‌صورت فرهنگ بروز و ظهور می‌یابد که در معرفی یک گروه، حزب و ملیت نقش مؤثری دارد که شخصیت واقعی از آن جامعه بشری است</a:t>
            </a:r>
            <a:r>
              <a:rPr lang="en-US" sz="1800" dirty="0">
                <a:solidFill>
                  <a:srgbClr val="000000"/>
                </a:solidFill>
                <a:effectLst/>
                <a:latin typeface="Vazirmatn"/>
                <a:ea typeface="Times New Roman" panose="02020603050405020304" pitchFamily="18" charset="0"/>
                <a:cs typeface="B Nazanin" panose="00000400000000000000" pitchFamily="2" charset="-78"/>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fa-IR" sz="1800" dirty="0">
                <a:solidFill>
                  <a:srgbClr val="000000"/>
                </a:solidFill>
                <a:effectLst/>
                <a:latin typeface="Vazirmatn"/>
                <a:ea typeface="Times New Roman" panose="02020603050405020304" pitchFamily="18" charset="0"/>
                <a:cs typeface="B Nazanin" panose="00000400000000000000" pitchFamily="2" charset="-78"/>
              </a:rPr>
              <a:t>۶</a:t>
            </a:r>
            <a:r>
              <a:rPr lang="ar-SA" sz="1800" dirty="0">
                <a:solidFill>
                  <a:srgbClr val="000000"/>
                </a:solidFill>
                <a:effectLst/>
                <a:latin typeface="Vazirmatn"/>
                <a:ea typeface="Times New Roman" panose="02020603050405020304" pitchFamily="18" charset="0"/>
                <a:cs typeface="B Nazanin" panose="00000400000000000000" pitchFamily="2" charset="-78"/>
              </a:rPr>
              <a:t>. محدودیت‌ها: یعنی ایجاد ضوابط و قوانین و شناخت مرزها که زمینه هنجارشکنی ایجاد نشود و وقتی بحث قانون مطرح می‌شود؛ یعنی محدودیت‌هایی که باید از نظر اخلاقی و رعایت هنجار برای عدم تضییع حقوق آحاد جامعه شکل بگیرد و همه آحاد جامعه ملزم به رعایت آن هستند (مانند فریضه امربه‌معروف و نهی‌ازمنکر). محدودیت‌ها انواع مختلفی دارد جنبه‌های گذرا یا پایدار، بالقوه یا بالفعل و توصیفی از ویژگی‌های متفاوت را در اختیار می‌گذارد.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gn="r">
              <a:buNone/>
            </a:pPr>
            <a:endParaRPr lang="en-US" dirty="0">
              <a:cs typeface="B Nazanin" panose="00000400000000000000" pitchFamily="2" charset="-78"/>
            </a:endParaRPr>
          </a:p>
        </p:txBody>
      </p:sp>
    </p:spTree>
    <p:extLst>
      <p:ext uri="{BB962C8B-B14F-4D97-AF65-F5344CB8AC3E}">
        <p14:creationId xmlns:p14="http://schemas.microsoft.com/office/powerpoint/2010/main" val="2829824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sz="3600" dirty="0">
                <a:solidFill>
                  <a:srgbClr val="000000"/>
                </a:solidFill>
                <a:effectLst/>
                <a:latin typeface="Vazirmatn"/>
                <a:ea typeface="Times New Roman" panose="02020603050405020304" pitchFamily="18" charset="0"/>
                <a:cs typeface="B Titr" panose="00000700000000000000" pitchFamily="2" charset="-78"/>
              </a:rPr>
              <a:t>اصول انسان‌شناختی تعلیم‌وتربیت</a:t>
            </a:r>
            <a:endParaRPr lang="en-US" dirty="0">
              <a:cs typeface="B Titr" panose="00000700000000000000" pitchFamily="2" charset="-78"/>
            </a:endParaRPr>
          </a:p>
        </p:txBody>
      </p:sp>
      <p:sp>
        <p:nvSpPr>
          <p:cNvPr id="3" name="Content Placeholder 2"/>
          <p:cNvSpPr>
            <a:spLocks noGrp="1"/>
          </p:cNvSpPr>
          <p:nvPr>
            <p:ph idx="1"/>
          </p:nvPr>
        </p:nvSpPr>
        <p:spPr>
          <a:xfrm>
            <a:off x="2589212" y="1654629"/>
            <a:ext cx="8915400" cy="4579261"/>
          </a:xfrm>
        </p:spPr>
        <p:txBody>
          <a:bodyPr>
            <a:normAutofit lnSpcReduction="10000"/>
          </a:bodyPr>
          <a:lstStyle/>
          <a:p>
            <a:pPr marL="342900" lvl="0" indent="-342900" algn="just" rtl="1">
              <a:lnSpc>
                <a:spcPct val="107000"/>
              </a:lnSpc>
              <a:buClr>
                <a:srgbClr val="000000"/>
              </a:buClr>
              <a:buFont typeface="Vazirmatn"/>
              <a:buAutoNum type="arabicPeriod"/>
            </a:pPr>
            <a:r>
              <a:rPr lang="ar-SA" sz="2000" dirty="0">
                <a:solidFill>
                  <a:srgbClr val="000000"/>
                </a:solidFill>
                <a:effectLst/>
                <a:latin typeface="Vazirmatn"/>
                <a:ea typeface="Times New Roman" panose="02020603050405020304" pitchFamily="18" charset="0"/>
                <a:cs typeface="B Nazanin" panose="00000400000000000000" pitchFamily="2" charset="-78"/>
              </a:rPr>
              <a:t>تغییر ظاهر و تحول باطن البته هر چند رفتارهای ما از باورها و انگیزه‌های درونی شکل می‌گیرد باید ظواهر خود را در شغل‌های حرفه‌ای با بواطن همسو کنیم، به‌ویژه در کسوت معلمی که اگر جز این باشد مظاهر نفاق است.</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buClr>
                <a:srgbClr val="000000"/>
              </a:buClr>
              <a:buFont typeface="Vazirmatn"/>
              <a:buAutoNum type="arabicPeriod"/>
            </a:pPr>
            <a:r>
              <a:rPr lang="ar-SA" sz="2000" dirty="0">
                <a:solidFill>
                  <a:srgbClr val="000000"/>
                </a:solidFill>
                <a:effectLst/>
                <a:latin typeface="Vazirmatn"/>
                <a:ea typeface="Times New Roman" panose="02020603050405020304" pitchFamily="18" charset="0"/>
                <a:cs typeface="B Nazanin" panose="00000400000000000000" pitchFamily="2" charset="-78"/>
              </a:rPr>
              <a:t>احیای پیوند قدسی که در فرهنگ اسلامی تذکر نام‌گرفته است و نشان از معرفت و احساس عمیق درون نسبت به مبدأ قدسی جهان وجود دارد که اصل یا قاعده «احیای پیوند قدسی» است.</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buClr>
                <a:srgbClr val="000000"/>
              </a:buClr>
              <a:buFont typeface="Vazirmatn"/>
              <a:buAutoNum type="arabicPeriod"/>
            </a:pPr>
            <a:r>
              <a:rPr lang="ar-SA" sz="2000" dirty="0">
                <a:solidFill>
                  <a:srgbClr val="000000"/>
                </a:solidFill>
                <a:effectLst/>
                <a:latin typeface="Vazirmatn"/>
                <a:ea typeface="Times New Roman" panose="02020603050405020304" pitchFamily="18" charset="0"/>
                <a:cs typeface="B Nazanin" panose="00000400000000000000" pitchFamily="2" charset="-78"/>
              </a:rPr>
              <a:t>عقل ورزی؛ یعنی هماهنگی نظریه اندیشه با عمل در دریافت‌های موقعیتی و فراتاریخی</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buClr>
                <a:srgbClr val="000000"/>
              </a:buClr>
              <a:buFont typeface="Vazirmatn"/>
              <a:buAutoNum type="arabicPeriod"/>
            </a:pPr>
            <a:r>
              <a:rPr lang="en-US" sz="2000" dirty="0">
                <a:solidFill>
                  <a:srgbClr val="000000"/>
                </a:solidFill>
                <a:effectLst/>
                <a:latin typeface="Vazirmatn"/>
                <a:ea typeface="Times New Roman" panose="02020603050405020304" pitchFamily="18" charset="0"/>
                <a:cs typeface="B Nazanin" panose="00000400000000000000" pitchFamily="2" charset="-78"/>
              </a:rPr>
              <a:t> </a:t>
            </a:r>
            <a:r>
              <a:rPr lang="ar-SA" sz="2000" dirty="0">
                <a:solidFill>
                  <a:srgbClr val="000000"/>
                </a:solidFill>
                <a:effectLst/>
                <a:latin typeface="Vazirmatn"/>
                <a:ea typeface="Times New Roman" panose="02020603050405020304" pitchFamily="18" charset="0"/>
                <a:cs typeface="B Nazanin" panose="00000400000000000000" pitchFamily="2" charset="-78"/>
              </a:rPr>
              <a:t>اصل مسئولیت؛ که ناظر به مبنای اراده و اختیار است احساس مسئولیت و پاسخگوئی نسبت به چرائی عمل</a:t>
            </a:r>
            <a:r>
              <a:rPr lang="en-US" sz="2000" dirty="0">
                <a:solidFill>
                  <a:srgbClr val="000000"/>
                </a:solidFill>
                <a:effectLst/>
                <a:latin typeface="Vazirmatn"/>
                <a:ea typeface="Times New Roman" panose="02020603050405020304" pitchFamily="18" charset="0"/>
                <a:cs typeface="B Nazanin" panose="00000400000000000000" pitchFamily="2" charset="-78"/>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buClr>
                <a:srgbClr val="000000"/>
              </a:buClr>
              <a:buFont typeface="Vazirmatn"/>
              <a:buAutoNum type="arabicPeriod"/>
            </a:pPr>
            <a:r>
              <a:rPr lang="ar-SA" sz="2000" dirty="0">
                <a:solidFill>
                  <a:srgbClr val="000000"/>
                </a:solidFill>
                <a:effectLst/>
                <a:latin typeface="Vazirmatn"/>
                <a:ea typeface="Times New Roman" panose="02020603050405020304" pitchFamily="18" charset="0"/>
                <a:cs typeface="B Nazanin" panose="00000400000000000000" pitchFamily="2" charset="-78"/>
              </a:rPr>
              <a:t>عامل مؤثر اجتماعی؛ یعنی فرد بر اساس نوع روابط اجتماعی و دادوستد با دیگران هویتی متناسب با آن خواهد داشت.</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Clr>
                <a:srgbClr val="000000"/>
              </a:buClr>
              <a:buFont typeface="Vazirmatn"/>
              <a:buAutoNum type="arabicPeriod"/>
            </a:pPr>
            <a:r>
              <a:rPr lang="ar-SA" sz="2000" dirty="0">
                <a:solidFill>
                  <a:srgbClr val="000000"/>
                </a:solidFill>
                <a:effectLst/>
                <a:latin typeface="Vazirmatn"/>
                <a:ea typeface="Times New Roman" panose="02020603050405020304" pitchFamily="18" charset="0"/>
                <a:cs typeface="B Nazanin" panose="00000400000000000000" pitchFamily="2" charset="-78"/>
              </a:rPr>
              <a:t>تناسب تکلیف با ظرفیت که یکی از ویژگی‌های محدودیت‌های آدمی همین تناسب تکلیف با ظرفیت است که برای تقویت و تسهیل تعلیم‌وتربیت در نظر گرفته شده است نه برای نفی و نقض آن (باقری، خسرو، درآمدی بر فلسفه تعلیم‌وتربیت ج </a:t>
            </a:r>
            <a:r>
              <a:rPr lang="fa-IR" sz="2000" dirty="0">
                <a:solidFill>
                  <a:srgbClr val="000000"/>
                </a:solidFill>
                <a:effectLst/>
                <a:latin typeface="Vazirmatn"/>
                <a:ea typeface="Times New Roman" panose="02020603050405020304" pitchFamily="18" charset="0"/>
                <a:cs typeface="B Nazanin" panose="00000400000000000000" pitchFamily="2" charset="-78"/>
              </a:rPr>
              <a:t>۱</a:t>
            </a:r>
            <a:r>
              <a:rPr lang="ar-SA" sz="2000" dirty="0">
                <a:solidFill>
                  <a:srgbClr val="000000"/>
                </a:solidFill>
                <a:effectLst/>
                <a:latin typeface="Vazirmatn"/>
                <a:ea typeface="Times New Roman" panose="02020603050405020304" pitchFamily="18" charset="0"/>
                <a:cs typeface="B Nazanin" panose="00000400000000000000" pitchFamily="2" charset="-78"/>
              </a:rPr>
              <a:t>، صص </a:t>
            </a:r>
            <a:r>
              <a:rPr lang="fa-IR" sz="2000" dirty="0">
                <a:solidFill>
                  <a:srgbClr val="000000"/>
                </a:solidFill>
                <a:effectLst/>
                <a:latin typeface="Vazirmatn"/>
                <a:ea typeface="Times New Roman" panose="02020603050405020304" pitchFamily="18" charset="0"/>
                <a:cs typeface="B Nazanin" panose="00000400000000000000" pitchFamily="2" charset="-78"/>
              </a:rPr>
              <a:t>۱۵۰-۱۶۵)</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indent="0" algn="r">
              <a:buNone/>
            </a:pPr>
            <a:endParaRPr lang="en-US" sz="2000" dirty="0">
              <a:cs typeface="B Nazanin" panose="00000400000000000000" pitchFamily="2" charset="-78"/>
            </a:endParaRPr>
          </a:p>
        </p:txBody>
      </p:sp>
    </p:spTree>
    <p:extLst>
      <p:ext uri="{BB962C8B-B14F-4D97-AF65-F5344CB8AC3E}">
        <p14:creationId xmlns:p14="http://schemas.microsoft.com/office/powerpoint/2010/main" val="57901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82070"/>
            <a:ext cx="8911687" cy="762959"/>
          </a:xfrm>
        </p:spPr>
        <p:txBody>
          <a:bodyPr/>
          <a:lstStyle/>
          <a:p>
            <a:pPr algn="ctr"/>
            <a:r>
              <a:rPr lang="ar-SA" sz="3600" dirty="0">
                <a:solidFill>
                  <a:srgbClr val="000000"/>
                </a:solidFill>
                <a:effectLst/>
                <a:latin typeface="Vazirmatn"/>
                <a:ea typeface="Times New Roman" panose="02020603050405020304" pitchFamily="18" charset="0"/>
                <a:cs typeface="B Titr" panose="00000700000000000000" pitchFamily="2" charset="-78"/>
              </a:rPr>
              <a:t>دیدگاه معرفتی علی (علیه‌السلام) از عقلانیت</a:t>
            </a:r>
            <a:endParaRPr lang="en-US" dirty="0">
              <a:cs typeface="B Titr" panose="00000700000000000000" pitchFamily="2" charset="-78"/>
            </a:endParaRPr>
          </a:p>
        </p:txBody>
      </p:sp>
      <p:sp>
        <p:nvSpPr>
          <p:cNvPr id="3" name="Content Placeholder 2"/>
          <p:cNvSpPr>
            <a:spLocks noGrp="1"/>
          </p:cNvSpPr>
          <p:nvPr>
            <p:ph idx="1"/>
          </p:nvPr>
        </p:nvSpPr>
        <p:spPr>
          <a:xfrm>
            <a:off x="2151018" y="1045030"/>
            <a:ext cx="9353594" cy="5617028"/>
          </a:xfrm>
        </p:spPr>
        <p:txBody>
          <a:bodyPr>
            <a:normAutofit fontScale="85000" lnSpcReduction="10000"/>
          </a:bodyPr>
          <a:lstStyle/>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الانسان بعقله؛ انسان به عقل خود انسان است</a:t>
            </a:r>
            <a:r>
              <a:rPr lang="fa-IR" sz="1800" dirty="0">
                <a:solidFill>
                  <a:srgbClr val="000000"/>
                </a:solidFill>
                <a:effectLst/>
                <a:latin typeface="Vazirmatn"/>
                <a:ea typeface="Times New Roman" panose="02020603050405020304" pitchFamily="18" charset="0"/>
                <a:cs typeface="B Nazanin" panose="00000400000000000000" pitchFamily="2" charset="-78"/>
              </a:rPr>
              <a:t>،</a:t>
            </a:r>
            <a:r>
              <a:rPr lang="ar-SA" sz="1800" dirty="0">
                <a:solidFill>
                  <a:srgbClr val="000000"/>
                </a:solidFill>
                <a:effectLst/>
                <a:latin typeface="Vazirmatn"/>
                <a:ea typeface="Times New Roman" panose="02020603050405020304" pitchFamily="18" charset="0"/>
                <a:cs typeface="B Nazanin" panose="00000400000000000000" pitchFamily="2" charset="-78"/>
              </a:rPr>
              <a:t> اصل الانسان لبه؛ اصل انسان خرد اوست.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فلسفه و کلام برای عقل دو اصطلاح کلی قابل‌تشخیص است</a:t>
            </a:r>
            <a:r>
              <a:rPr lang="fa-IR" sz="1800" dirty="0">
                <a:solidFill>
                  <a:srgbClr val="000000"/>
                </a:solidFill>
                <a:effectLst/>
                <a:latin typeface="Vazirmatn"/>
                <a:ea typeface="Times New Roman" panose="02020603050405020304" pitchFamily="18" charset="0"/>
                <a:cs typeface="B Nazanin" panose="00000400000000000000" pitchFamily="2" charset="-78"/>
              </a:rPr>
              <a:t>: </a:t>
            </a:r>
            <a:r>
              <a:rPr lang="ar-SA" sz="1800" dirty="0">
                <a:solidFill>
                  <a:srgbClr val="000000"/>
                </a:solidFill>
                <a:effectLst/>
                <a:latin typeface="Vazirmatn"/>
                <a:ea typeface="Times New Roman" panose="02020603050405020304" pitchFamily="18" charset="0"/>
                <a:cs typeface="B Nazanin" panose="00000400000000000000" pitchFamily="2" charset="-78"/>
              </a:rPr>
              <a:t>عقل موجودی است که ذاتاً و فعلاً مجرد بوده و به طور مستقل بدون تعلق به نفس و بدن، موجود است. ایشان‌اند که خداوند هدایتشان کرده و ایشان‌اند صاحبان عقل (زمر؛</a:t>
            </a:r>
            <a:r>
              <a:rPr lang="fa-IR" sz="1800" dirty="0">
                <a:solidFill>
                  <a:srgbClr val="000000"/>
                </a:solidFill>
                <a:effectLst/>
                <a:latin typeface="Vazirmatn"/>
                <a:ea typeface="Times New Roman" panose="02020603050405020304" pitchFamily="18" charset="0"/>
                <a:cs typeface="B Nazanin" panose="00000400000000000000" pitchFamily="2" charset="-78"/>
              </a:rPr>
              <a:t>۱۸) </a:t>
            </a:r>
            <a:r>
              <a:rPr lang="ar-SA" sz="1800" dirty="0">
                <a:solidFill>
                  <a:srgbClr val="000000"/>
                </a:solidFill>
                <a:effectLst/>
                <a:latin typeface="Vazirmatn"/>
                <a:ea typeface="Times New Roman" panose="02020603050405020304" pitchFamily="18" charset="0"/>
                <a:cs typeface="B Nazanin" panose="00000400000000000000" pitchFamily="2" charset="-78"/>
              </a:rPr>
              <a:t>که به سه قسم (</a:t>
            </a:r>
            <a:r>
              <a:rPr lang="fa-IR" sz="1800" dirty="0">
                <a:solidFill>
                  <a:srgbClr val="000000"/>
                </a:solidFill>
                <a:effectLst/>
                <a:latin typeface="Vazirmatn"/>
                <a:ea typeface="Times New Roman" panose="02020603050405020304" pitchFamily="18" charset="0"/>
                <a:cs typeface="B Nazanin" panose="00000400000000000000" pitchFamily="2" charset="-78"/>
              </a:rPr>
              <a:t>۱) </a:t>
            </a:r>
            <a:r>
              <a:rPr lang="ar-SA" sz="1800" dirty="0">
                <a:solidFill>
                  <a:srgbClr val="000000"/>
                </a:solidFill>
                <a:effectLst/>
                <a:latin typeface="Vazirmatn"/>
                <a:ea typeface="Times New Roman" panose="02020603050405020304" pitchFamily="18" charset="0"/>
                <a:cs typeface="B Nazanin" panose="00000400000000000000" pitchFamily="2" charset="-78"/>
              </a:rPr>
              <a:t>عقلانیت ابزاری (معیشتی) (</a:t>
            </a:r>
            <a:r>
              <a:rPr lang="fa-IR" sz="1800" dirty="0">
                <a:solidFill>
                  <a:srgbClr val="000000"/>
                </a:solidFill>
                <a:effectLst/>
                <a:latin typeface="Vazirmatn"/>
                <a:ea typeface="Times New Roman" panose="02020603050405020304" pitchFamily="18" charset="0"/>
                <a:cs typeface="B Nazanin" panose="00000400000000000000" pitchFamily="2" charset="-78"/>
              </a:rPr>
              <a:t>۲) </a:t>
            </a:r>
            <a:r>
              <a:rPr lang="ar-SA" sz="1800" dirty="0">
                <a:solidFill>
                  <a:srgbClr val="000000"/>
                </a:solidFill>
                <a:effectLst/>
                <a:latin typeface="Vazirmatn"/>
                <a:ea typeface="Times New Roman" panose="02020603050405020304" pitchFamily="18" charset="0"/>
                <a:cs typeface="B Nazanin" panose="00000400000000000000" pitchFamily="2" charset="-78"/>
              </a:rPr>
              <a:t>عقلانیت ممیزه (</a:t>
            </a:r>
            <a:r>
              <a:rPr lang="fa-IR" sz="1800" dirty="0">
                <a:solidFill>
                  <a:srgbClr val="000000"/>
                </a:solidFill>
                <a:effectLst/>
                <a:latin typeface="Vazirmatn"/>
                <a:ea typeface="Times New Roman" panose="02020603050405020304" pitchFamily="18" charset="0"/>
                <a:cs typeface="B Nazanin" panose="00000400000000000000" pitchFamily="2" charset="-78"/>
              </a:rPr>
              <a:t>۳) </a:t>
            </a:r>
            <a:r>
              <a:rPr lang="ar-SA" sz="1800" dirty="0">
                <a:solidFill>
                  <a:srgbClr val="000000"/>
                </a:solidFill>
                <a:effectLst/>
                <a:latin typeface="Vazirmatn"/>
                <a:ea typeface="Times New Roman" panose="02020603050405020304" pitchFamily="18" charset="0"/>
                <a:cs typeface="B Nazanin" panose="00000400000000000000" pitchFamily="2" charset="-78"/>
              </a:rPr>
              <a:t>عقلانیت دینی (قدسی) تقسیم می‌شوند.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 «تعریف عقل عملی از نگاه علی علیه‌السلام»: معنای مشهور عقل، عملی قوه‌ای است که به‌واسطه، آن چیزی را که آدمی سزاوار است آن را انجام دهد یا ترک کند می‌شناسد (رک:  فارابی، ابونصر فصول منتزعه ص،</a:t>
            </a:r>
            <a:r>
              <a:rPr lang="fa-IR" sz="1800" dirty="0">
                <a:solidFill>
                  <a:srgbClr val="000000"/>
                </a:solidFill>
                <a:effectLst/>
                <a:latin typeface="Vazirmatn"/>
                <a:ea typeface="Times New Roman" panose="02020603050405020304" pitchFamily="18" charset="0"/>
                <a:cs typeface="B Nazanin" panose="00000400000000000000" pitchFamily="2" charset="-78"/>
              </a:rPr>
              <a:t>54) </a:t>
            </a:r>
            <a:r>
              <a:rPr lang="ar-SA" sz="1800" dirty="0">
                <a:solidFill>
                  <a:srgbClr val="000000"/>
                </a:solidFill>
                <a:effectLst/>
                <a:latin typeface="Vazirmatn"/>
                <a:ea typeface="Times New Roman" panose="02020603050405020304" pitchFamily="18" charset="0"/>
                <a:cs typeface="B Nazanin" panose="00000400000000000000" pitchFamily="2" charset="-78"/>
              </a:rPr>
              <a:t>و معنای غیرمشهور عقل عملی؛ قوه‌ای است که انسان را به اعمال خویش تحریک می‌کند عقل به این معنا همان قوة محرکه یا قوة عامله یا قوه اراده است. (رک: قطب‌الدین رازی، حاشیه‌الاشارات و التنبيهات، ج </a:t>
            </a:r>
            <a:r>
              <a:rPr lang="fa-IR" sz="1800" dirty="0">
                <a:solidFill>
                  <a:srgbClr val="000000"/>
                </a:solidFill>
                <a:effectLst/>
                <a:latin typeface="Vazirmatn"/>
                <a:ea typeface="Times New Roman" panose="02020603050405020304" pitchFamily="18" charset="0"/>
                <a:cs typeface="B Nazanin" panose="00000400000000000000" pitchFamily="2" charset="-78"/>
              </a:rPr>
              <a:t>۲</a:t>
            </a:r>
            <a:r>
              <a:rPr lang="ar-SA" sz="1800" dirty="0">
                <a:solidFill>
                  <a:srgbClr val="000000"/>
                </a:solidFill>
                <a:effectLst/>
                <a:latin typeface="Vazirmatn"/>
                <a:ea typeface="Times New Roman" panose="02020603050405020304" pitchFamily="18" charset="0"/>
                <a:cs typeface="B Nazanin" panose="00000400000000000000" pitchFamily="2" charset="-78"/>
              </a:rPr>
              <a:t>، صص </a:t>
            </a:r>
            <a:r>
              <a:rPr lang="fa-IR" sz="1800" dirty="0">
                <a:solidFill>
                  <a:srgbClr val="000000"/>
                </a:solidFill>
                <a:effectLst/>
                <a:latin typeface="Vazirmatn"/>
                <a:ea typeface="Times New Roman" panose="02020603050405020304" pitchFamily="18" charset="0"/>
                <a:cs typeface="B Nazanin" panose="00000400000000000000" pitchFamily="2" charset="-78"/>
              </a:rPr>
              <a:t>۳۵۲-۳۵۳)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رابطه بین عقل و اخلاق از منظر علی علیه‌السلام:</a:t>
            </a:r>
            <a:r>
              <a:rPr lang="fa-IR" sz="1800" dirty="0">
                <a:solidFill>
                  <a:srgbClr val="000000"/>
                </a:solidFill>
                <a:effectLst/>
                <a:latin typeface="Vazirmatn"/>
                <a:ea typeface="Times New Roman" panose="02020603050405020304" pitchFamily="18" charset="0"/>
                <a:cs typeface="B Nazanin" panose="00000400000000000000" pitchFamily="2" charset="-78"/>
              </a:rPr>
              <a:t> </a:t>
            </a:r>
            <a:r>
              <a:rPr lang="ar-SA" sz="1800" dirty="0">
                <a:solidFill>
                  <a:srgbClr val="000000"/>
                </a:solidFill>
                <a:effectLst/>
                <a:latin typeface="Vazirmatn"/>
                <a:ea typeface="Times New Roman" panose="02020603050405020304" pitchFamily="18" charset="0"/>
                <a:cs typeface="B Nazanin" panose="00000400000000000000" pitchFamily="2" charset="-78"/>
              </a:rPr>
              <a:t>اصلی‌ترین معیار یک معلم متخلق به اخلاق بودن است، اخلاق هم اساس قانون را تشکیل می‌دهد هر قانونی اگر منبعث از اخلاق نباشد پایدار نخواهد بود.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رابطه بین عقل و اخلاق از نگاه علی (ع): رابطه میان عقل و اخلاق از مباحث مهم عقل شناسی و نیز علم اخلاق است.  اکثر احادیث نقل شده از آن حضرت در زمینه، عقل به عمل و اخلاق مربوط می‌شوند. </a:t>
            </a:r>
            <a:endParaRPr lang="fa-IR" sz="1800" dirty="0">
              <a:solidFill>
                <a:srgbClr val="000000"/>
              </a:solidFill>
              <a:effectLst/>
              <a:latin typeface="Vazirmatn"/>
              <a:ea typeface="Times New Roman" panose="02020603050405020304" pitchFamily="18" charset="0"/>
              <a:cs typeface="B Nazanin" panose="00000400000000000000" pitchFamily="2" charset="-78"/>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مباحث کارکرد عملی عقل و اطلاعات عقل عملی به رابطه میان عقل و اخلاق مربوط می‌شود و اینکه دیدگاه امام (ع): آدمی قادر است خوب و بد اعمال را تشخیص دهد و آدمی را به انجام برخی امور و ترک برخی دیگر بخواند. از جمله مباحث مهم و تأثیر عقل و اخلاق بر یکدیگر هستند حضرت علی (ع) می‌فرماید با شهوتت مبارزه کن و بر خشمت پیروز شو و با عادات زشتت مخالفت کن تا نفست پرورش یابد و عقلت کامل شود: (الآمدی عبدالواحد، غررالحکم، صفحه </a:t>
            </a:r>
            <a:r>
              <a:rPr lang="fa-IR" sz="1800" dirty="0">
                <a:solidFill>
                  <a:srgbClr val="000000"/>
                </a:solidFill>
                <a:effectLst/>
                <a:latin typeface="Vazirmatn"/>
                <a:ea typeface="Times New Roman" panose="02020603050405020304" pitchFamily="18" charset="0"/>
                <a:cs typeface="B Nazanin" panose="00000400000000000000" pitchFamily="2" charset="-78"/>
              </a:rPr>
              <a:t>۴۷۶) </a:t>
            </a:r>
            <a:r>
              <a:rPr lang="ar-SA" sz="1800" dirty="0">
                <a:solidFill>
                  <a:srgbClr val="000000"/>
                </a:solidFill>
                <a:effectLst/>
                <a:latin typeface="Vazirmatn"/>
                <a:ea typeface="Times New Roman" panose="02020603050405020304" pitchFamily="18" charset="0"/>
                <a:cs typeface="B Nazanin" panose="00000400000000000000" pitchFamily="2" charset="-78"/>
              </a:rPr>
              <a:t>عقلانیت مدرن و عقلانیت از دیدگاه امام علی علیه‌السلام:</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عقل از دیدگاه امام علی علیه‌السلام در مقابل شهوت و هوای نفس قرار می‌گیرد و احکام و لوازم عقل و شهوت، احکامی متعارض‌اند، و آدمی از هر دونیرو بهره‌مند است و بااراده آزاد خویش یکی را بر دیگری ترجیح می‌دهد.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gn="r">
              <a:buNone/>
            </a:pPr>
            <a:endParaRPr lang="en-US" dirty="0">
              <a:cs typeface="B Nazanin" panose="00000400000000000000" pitchFamily="2" charset="-78"/>
            </a:endParaRPr>
          </a:p>
        </p:txBody>
      </p:sp>
    </p:spTree>
    <p:extLst>
      <p:ext uri="{BB962C8B-B14F-4D97-AF65-F5344CB8AC3E}">
        <p14:creationId xmlns:p14="http://schemas.microsoft.com/office/powerpoint/2010/main" val="1339272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sz="3600" dirty="0">
                <a:solidFill>
                  <a:srgbClr val="000000"/>
                </a:solidFill>
                <a:effectLst/>
                <a:latin typeface="Vazirmatn"/>
                <a:ea typeface="Times New Roman" panose="02020603050405020304" pitchFamily="18" charset="0"/>
                <a:cs typeface="B Titr" panose="00000700000000000000" pitchFamily="2" charset="-78"/>
              </a:rPr>
              <a:t>عقل از </a:t>
            </a:r>
            <a:r>
              <a:rPr lang="fa-IR" sz="3600" dirty="0">
                <a:solidFill>
                  <a:srgbClr val="000000"/>
                </a:solidFill>
                <a:effectLst/>
                <a:latin typeface="Vazirmatn"/>
                <a:ea typeface="Times New Roman" panose="02020603050405020304" pitchFamily="18" charset="0"/>
                <a:cs typeface="B Titr" panose="00000700000000000000" pitchFamily="2" charset="-78"/>
              </a:rPr>
              <a:t>منظر</a:t>
            </a:r>
            <a:r>
              <a:rPr lang="ar-SA" sz="3600" dirty="0">
                <a:solidFill>
                  <a:srgbClr val="000000"/>
                </a:solidFill>
                <a:effectLst/>
                <a:latin typeface="Vazirmatn"/>
                <a:ea typeface="Times New Roman" panose="02020603050405020304" pitchFamily="18" charset="0"/>
                <a:cs typeface="B Titr" panose="00000700000000000000" pitchFamily="2" charset="-78"/>
              </a:rPr>
              <a:t> قرآن</a:t>
            </a:r>
            <a:br>
              <a:rPr lang="en-US" sz="3600" dirty="0">
                <a:effectLst/>
                <a:latin typeface="Calibri" panose="020F0502020204030204" pitchFamily="34" charset="0"/>
                <a:ea typeface="Calibri" panose="020F0502020204030204" pitchFamily="34" charset="0"/>
                <a:cs typeface="B Titr" panose="00000700000000000000" pitchFamily="2" charset="-78"/>
              </a:rPr>
            </a:br>
            <a:endParaRPr lang="en-US" dirty="0">
              <a:cs typeface="B Titr" panose="00000700000000000000" pitchFamily="2" charset="-78"/>
            </a:endParaRPr>
          </a:p>
        </p:txBody>
      </p:sp>
      <p:sp>
        <p:nvSpPr>
          <p:cNvPr id="3" name="Content Placeholder 2"/>
          <p:cNvSpPr>
            <a:spLocks noGrp="1"/>
          </p:cNvSpPr>
          <p:nvPr>
            <p:ph idx="1"/>
          </p:nvPr>
        </p:nvSpPr>
        <p:spPr>
          <a:xfrm>
            <a:off x="2589212" y="1706879"/>
            <a:ext cx="8915400" cy="4100945"/>
          </a:xfrm>
        </p:spPr>
        <p:txBody>
          <a:bodyPr>
            <a:normAutofit/>
          </a:bodyPr>
          <a:lstStyle/>
          <a:p>
            <a:pPr algn="just" rtl="1">
              <a:lnSpc>
                <a:spcPct val="107000"/>
              </a:lnSpc>
              <a:spcAft>
                <a:spcPts val="800"/>
              </a:spcAft>
            </a:pPr>
            <a:r>
              <a:rPr lang="ar-SA" sz="2400" dirty="0">
                <a:solidFill>
                  <a:srgbClr val="000000"/>
                </a:solidFill>
                <a:effectLst/>
                <a:latin typeface="Vazirmatn"/>
                <a:ea typeface="Times New Roman" panose="02020603050405020304" pitchFamily="18" charset="0"/>
                <a:cs typeface="B Nazanin" panose="00000400000000000000" pitchFamily="2" charset="-78"/>
              </a:rPr>
              <a:t>وَ قَالُوا لَو كُنَّا نَسْمَعُ أَو نَعقِلُ مَا كُنَّا فِى أصحاب السعير (ملک، </a:t>
            </a:r>
            <a:r>
              <a:rPr lang="fa-IR" sz="2400" dirty="0">
                <a:solidFill>
                  <a:srgbClr val="000000"/>
                </a:solidFill>
                <a:effectLst/>
                <a:latin typeface="Vazirmatn"/>
                <a:ea typeface="Times New Roman" panose="02020603050405020304" pitchFamily="18" charset="0"/>
                <a:cs typeface="B Nazanin" panose="00000400000000000000" pitchFamily="2" charset="-78"/>
              </a:rPr>
              <a:t>۱۰)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400" dirty="0">
                <a:solidFill>
                  <a:srgbClr val="000000"/>
                </a:solidFill>
                <a:effectLst/>
                <a:latin typeface="Vazirmatn"/>
                <a:ea typeface="Times New Roman" panose="02020603050405020304" pitchFamily="18" charset="0"/>
                <a:cs typeface="B Nazanin" panose="00000400000000000000" pitchFamily="2" charset="-78"/>
              </a:rPr>
              <a:t>والَّذينَ يَستَمِعُونَ القَولَ فَيَتَّبِعُونَ أَحْسَنَهُ أُولَئِكَ الَّذِينَ هَدَاهُمُ اللهُ وَ ُأولَئِكَ هُم أَولُوا الأَلْبَابِ (زمر، </a:t>
            </a:r>
            <a:r>
              <a:rPr lang="fa-IR" sz="2400" dirty="0">
                <a:solidFill>
                  <a:srgbClr val="000000"/>
                </a:solidFill>
                <a:effectLst/>
                <a:latin typeface="Vazirmatn"/>
                <a:ea typeface="Times New Roman" panose="02020603050405020304" pitchFamily="18" charset="0"/>
                <a:cs typeface="B Nazanin" panose="00000400000000000000" pitchFamily="2" charset="-78"/>
              </a:rPr>
              <a:t>۱۸)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400" dirty="0">
                <a:solidFill>
                  <a:srgbClr val="000000"/>
                </a:solidFill>
                <a:effectLst/>
                <a:latin typeface="Vazirmatn"/>
                <a:ea typeface="Times New Roman" panose="02020603050405020304" pitchFamily="18" charset="0"/>
                <a:cs typeface="B Nazanin" panose="00000400000000000000" pitchFamily="2" charset="-78"/>
              </a:rPr>
              <a:t>إِنَّ فِي خَلْقِ السَّمَاوَاتِ وَالأَرْضِ وَاخْتِلافِ اللَّيلِ وَ النَّهَارِ لَآيَاتٍ لأولى الألْبَابِ الَّذِينَ يَذْكُرُونَ اللَّهَ قِيَماً وَقُعُوداً وَ عَلَى جُنُوبِهِم وَ يَتَفَكَّرُونَ فِي خَلْقِ السَّمَاوَاتِ وَالأَرْضِ رَبَّنَا مَا خَلَقتَ هذا بَاطِلاً سُبحَانَكَ فَقِنَا عَذَابَ النَّار... فَاسْتَجَابَ لَهُم رَبُّهُم أَنِّي لَا أَضِيعُ عَمَلَ عَامِلٍ مِّنكُم مِّن ذَكَرٍ أو أنثى (آل‌عمران، </a:t>
            </a:r>
            <a:r>
              <a:rPr lang="fa-IR" sz="2400" dirty="0">
                <a:solidFill>
                  <a:srgbClr val="000000"/>
                </a:solidFill>
                <a:effectLst/>
                <a:latin typeface="Vazirmatn"/>
                <a:ea typeface="Times New Roman" panose="02020603050405020304" pitchFamily="18" charset="0"/>
                <a:cs typeface="B Nazanin" panose="00000400000000000000" pitchFamily="2" charset="-78"/>
              </a:rPr>
              <a:t>۱۹۸)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indent="0" algn="r">
              <a:buNone/>
            </a:pPr>
            <a:endParaRPr lang="en-US" dirty="0">
              <a:cs typeface="B Nazanin" panose="00000400000000000000" pitchFamily="2" charset="-78"/>
            </a:endParaRPr>
          </a:p>
        </p:txBody>
      </p:sp>
    </p:spTree>
    <p:extLst>
      <p:ext uri="{BB962C8B-B14F-4D97-AF65-F5344CB8AC3E}">
        <p14:creationId xmlns:p14="http://schemas.microsoft.com/office/powerpoint/2010/main" val="886844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7607" y="365760"/>
            <a:ext cx="10291157" cy="6400800"/>
          </a:xfrm>
        </p:spPr>
        <p:txBody>
          <a:bodyPr>
            <a:normAutofit fontScale="92500" lnSpcReduction="20000"/>
          </a:bodyPr>
          <a:lstStyle/>
          <a:p>
            <a:pPr marL="0" indent="0" algn="ctr" rtl="1">
              <a:lnSpc>
                <a:spcPct val="107000"/>
              </a:lnSpc>
              <a:spcAft>
                <a:spcPts val="800"/>
              </a:spcAft>
              <a:buNone/>
            </a:pPr>
            <a:r>
              <a:rPr lang="ar-SA" sz="3300" dirty="0">
                <a:solidFill>
                  <a:srgbClr val="000000"/>
                </a:solidFill>
                <a:effectLst/>
                <a:latin typeface="Vazirmatn"/>
                <a:ea typeface="Times New Roman" panose="02020603050405020304" pitchFamily="18" charset="0"/>
                <a:cs typeface="B Titr" panose="00000700000000000000" pitchFamily="2" charset="-78"/>
              </a:rPr>
              <a:t>جایگاه عقل در ذات انسانی</a:t>
            </a:r>
            <a:endParaRPr lang="fa-IR" sz="3300" dirty="0">
              <a:solidFill>
                <a:srgbClr val="000000"/>
              </a:solidFill>
              <a:effectLst/>
              <a:latin typeface="Vazirmatn"/>
              <a:ea typeface="Times New Roman" panose="02020603050405020304" pitchFamily="18" charset="0"/>
              <a:cs typeface="B Titr" panose="00000700000000000000" pitchFamily="2" charset="-78"/>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از جمله مباحثی که بیانگر اهمیت عقل و شأن و منزلت عقل در انسان است، چنان که خواهیم دید از نگاه امام على علیه‌السلام، عقل مهم‌ترین نعمتی است که خداوند به انسان ارزانی داشته است و همین موهبت الهی، وجه تمایز انسان از چارپایان است</a:t>
            </a:r>
            <a:r>
              <a:rPr lang="en-US" sz="1800" dirty="0">
                <a:solidFill>
                  <a:srgbClr val="000000"/>
                </a:solidFill>
                <a:effectLst/>
                <a:latin typeface="Vazirmatn"/>
                <a:ea typeface="Times New Roman" panose="02020603050405020304" pitchFamily="18" charset="0"/>
                <a:cs typeface="B Nazanin" panose="00000400000000000000" pitchFamily="2" charset="-78"/>
              </a:rPr>
              <a:t>. </a:t>
            </a:r>
            <a:r>
              <a:rPr lang="ar-SA" sz="1800" dirty="0">
                <a:solidFill>
                  <a:srgbClr val="000000"/>
                </a:solidFill>
                <a:effectLst/>
                <a:latin typeface="Vazirmatn"/>
                <a:ea typeface="Times New Roman" panose="02020603050405020304" pitchFamily="18" charset="0"/>
                <a:cs typeface="B Nazanin" panose="00000400000000000000" pitchFamily="2" charset="-78"/>
              </a:rPr>
              <a:t>از مترادفات عقل، «لب» است که در قرآن به‌صورت جمع اولوالالباب (صاحبان خرد) بکار رفته است. لب در لغت به معنای مغز و اصل و ناب چیزی است؛ چنان که به مغز گردو لب «الجوز» گفته می‌شود.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 ازآنجاکه عقل، اصل انسان است و انسانیت انسان به عقل او است به عقل لب نیز گفته می‌شود</a:t>
            </a:r>
            <a:r>
              <a:rPr lang="en-US" sz="1800" dirty="0">
                <a:solidFill>
                  <a:srgbClr val="000000"/>
                </a:solidFill>
                <a:effectLst/>
                <a:latin typeface="Vazirmatn"/>
                <a:ea typeface="Times New Roman" panose="02020603050405020304" pitchFamily="18" charset="0"/>
                <a:cs typeface="B Nazanin" panose="00000400000000000000" pitchFamily="2" charset="-78"/>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عقل در مقابل شهوت هوای نفس و جهل: «امام علی علیه‌السلام»</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عقل را در مقابل شهوت قرار داده و انسان را موجودی مرکب از عقل و شهوت شناسانده‌اند. آن امام گرامی به این تقابل به گونه‌های دیگری نیز اشاره فرموده‌اند، در این میان می‌توان به موارد زیر اشاره کرد: هر گاه عقل کامل شود، شهوت ناقص می‌گردد، هر که عقلش کامل، شود شهوت‌ها را سبک می‌شمارد، آن که بر شهوتش غالب شود، عقلش آشکار می‌گردد، همنشین، شهوت روحش بیمار و عقلش معیوب است، و بالاخره حضرت در سخنی رسا می‌فرمایند: عقل و شهوت ضد یکدیگرند و تأییدکننده، عقل علم است و تزیین‌کننده شهوت هوای نفس است، و نفس در میان این دو مورد در تنازع است، هر یک پیروز شود، نفس در طرف او قرار می‌گیرد.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در تفسیری دیگر (دیوید هیوم) از، عقل: عقل نه در عرض شهوت و میل بلکه در طول و خدمتگزار شهوت است.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این تفسیر دیوید هیوم از عقل است این رأی در بسیاری از مکاتب فلسفی و اخلاقی و جامعه‌شناختی غرب مؤثر بوده است و عقلی که امروزه تجددگرایان و مدرنیست‌ها مطرح می‌کنند و ماکس وبر در جامعه‌شناسی آن را عقل ابزاری نامیده است که ریشه در همین رأی هیوم دارد. هیوم از کارکرد معرفتی عقل و کشف از واقع را انکار می‌کند. همچنین او کارکرد اخلاقی و عملی عقل یعنی درک حسن و قبح و بایدونباید و تعیین اهداف زندگی را از شرح وظایف عقل حذف می‌کند او به‌جای نقش نخست عقل، تجربه حسی را قرار می‌دهد و عواطف و انفعالات شامل شهوت، هوای نفس، عشق، خشم و غضب را جایگزین نقش دوم عقل می‌سازد.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 بدین‌سان عقل نه توان کشف واقعیت را در بعد نظری دارد و نه توان درک خوب و بد و تعیین اهداف زندگی اخلاقی را در بعد عملی.</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gn="r">
              <a:buNone/>
            </a:pPr>
            <a:endParaRPr lang="en-US" dirty="0">
              <a:cs typeface="B Nazanin" panose="00000400000000000000" pitchFamily="2" charset="-78"/>
            </a:endParaRPr>
          </a:p>
        </p:txBody>
      </p:sp>
    </p:spTree>
    <p:extLst>
      <p:ext uri="{BB962C8B-B14F-4D97-AF65-F5344CB8AC3E}">
        <p14:creationId xmlns:p14="http://schemas.microsoft.com/office/powerpoint/2010/main" val="23538597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8677" y="490451"/>
            <a:ext cx="9809018" cy="580703"/>
          </a:xfrm>
        </p:spPr>
        <p:txBody>
          <a:bodyPr>
            <a:normAutofit/>
          </a:bodyPr>
          <a:lstStyle/>
          <a:p>
            <a:pPr algn="ctr"/>
            <a:r>
              <a:rPr lang="ar-SA" sz="2800" dirty="0">
                <a:solidFill>
                  <a:srgbClr val="000000"/>
                </a:solidFill>
                <a:effectLst/>
                <a:latin typeface="Vazirmatn"/>
                <a:ea typeface="Times New Roman" panose="02020603050405020304" pitchFamily="18" charset="0"/>
                <a:cs typeface="B Titr" panose="00000700000000000000" pitchFamily="2" charset="-78"/>
              </a:rPr>
              <a:t>سه هدف بزرگ از بعثت پیامبران</a:t>
            </a:r>
            <a:r>
              <a:rPr lang="fa-IR" sz="2800" dirty="0">
                <a:solidFill>
                  <a:srgbClr val="000000"/>
                </a:solidFill>
                <a:effectLst/>
                <a:latin typeface="Vazirmatn"/>
                <a:ea typeface="Times New Roman" panose="02020603050405020304" pitchFamily="18" charset="0"/>
                <a:cs typeface="B Titr" panose="00000700000000000000" pitchFamily="2" charset="-78"/>
              </a:rPr>
              <a:t> از منظر ایات اعظام</a:t>
            </a:r>
            <a:endParaRPr lang="en-US" sz="2400" b="1" dirty="0">
              <a:cs typeface="B Titr" panose="00000700000000000000" pitchFamily="2" charset="-78"/>
            </a:endParaRPr>
          </a:p>
        </p:txBody>
      </p:sp>
      <p:sp>
        <p:nvSpPr>
          <p:cNvPr id="3" name="Content Placeholder 2"/>
          <p:cNvSpPr>
            <a:spLocks noGrp="1"/>
          </p:cNvSpPr>
          <p:nvPr>
            <p:ph idx="1"/>
          </p:nvPr>
        </p:nvSpPr>
        <p:spPr>
          <a:xfrm>
            <a:off x="2307771" y="1245326"/>
            <a:ext cx="9379924" cy="5251268"/>
          </a:xfrm>
        </p:spPr>
        <p:txBody>
          <a:bodyPr>
            <a:normAutofit/>
          </a:bodyPr>
          <a:lstStyle/>
          <a:p>
            <a:pPr marL="0" indent="0" algn="just" rtl="1">
              <a:lnSpc>
                <a:spcPct val="107000"/>
              </a:lnSpc>
              <a:spcAft>
                <a:spcPts val="800"/>
              </a:spcAft>
              <a:buNone/>
            </a:pPr>
            <a:r>
              <a:rPr lang="fa-IR" sz="1800" dirty="0">
                <a:solidFill>
                  <a:srgbClr val="000000"/>
                </a:solidFill>
                <a:effectLst/>
                <a:latin typeface="Vazirmatn"/>
                <a:ea typeface="Times New Roman" panose="02020603050405020304" pitchFamily="18" charset="0"/>
                <a:cs typeface="B Nazanin" panose="00000400000000000000" pitchFamily="2" charset="-78"/>
              </a:rPr>
              <a:t>۱. </a:t>
            </a:r>
            <a:r>
              <a:rPr lang="ar-SA" sz="1800" dirty="0">
                <a:solidFill>
                  <a:srgbClr val="000000"/>
                </a:solidFill>
                <a:effectLst/>
                <a:latin typeface="Vazirmatn"/>
                <a:ea typeface="Times New Roman" panose="02020603050405020304" pitchFamily="18" charset="0"/>
                <a:cs typeface="B Nazanin" panose="00000400000000000000" pitchFamily="2" charset="-78"/>
              </a:rPr>
              <a:t>آگاه‌ساختن انسان از نشانه‌های الهی؛ </a:t>
            </a:r>
            <a:r>
              <a:rPr lang="fa-IR" sz="1800" dirty="0">
                <a:solidFill>
                  <a:srgbClr val="000000"/>
                </a:solidFill>
                <a:effectLst/>
                <a:latin typeface="Vazirmatn"/>
                <a:ea typeface="Times New Roman" panose="02020603050405020304" pitchFamily="18" charset="0"/>
                <a:cs typeface="B Nazanin" panose="00000400000000000000" pitchFamily="2" charset="-78"/>
              </a:rPr>
              <a:t>۲</a:t>
            </a:r>
            <a:r>
              <a:rPr lang="ar-SA" sz="1800" dirty="0">
                <a:solidFill>
                  <a:srgbClr val="000000"/>
                </a:solidFill>
                <a:effectLst/>
                <a:latin typeface="Vazirmatn"/>
                <a:ea typeface="Times New Roman" panose="02020603050405020304" pitchFamily="18" charset="0"/>
                <a:cs typeface="B Nazanin" panose="00000400000000000000" pitchFamily="2" charset="-78"/>
              </a:rPr>
              <a:t>. تزکیه آنها؛  </a:t>
            </a:r>
            <a:r>
              <a:rPr lang="fa-IR" sz="1800" dirty="0">
                <a:solidFill>
                  <a:srgbClr val="000000"/>
                </a:solidFill>
                <a:effectLst/>
                <a:latin typeface="Vazirmatn"/>
                <a:ea typeface="Times New Roman" panose="02020603050405020304" pitchFamily="18" charset="0"/>
                <a:cs typeface="B Nazanin" panose="00000400000000000000" pitchFamily="2" charset="-78"/>
              </a:rPr>
              <a:t>۳</a:t>
            </a:r>
            <a:r>
              <a:rPr lang="ar-SA" sz="1800" dirty="0">
                <a:solidFill>
                  <a:srgbClr val="000000"/>
                </a:solidFill>
                <a:effectLst/>
                <a:latin typeface="Vazirmatn"/>
                <a:ea typeface="Times New Roman" panose="02020603050405020304" pitchFamily="18" charset="0"/>
                <a:cs typeface="B Nazanin" panose="00000400000000000000" pitchFamily="2" charset="-78"/>
              </a:rPr>
              <a:t>. علم‌آموزی که جزء برترین اهداف تربیت اسلامی است. (مکارم شیرازی؛ </a:t>
            </a:r>
            <a:r>
              <a:rPr lang="fa-IR" sz="1800" dirty="0">
                <a:solidFill>
                  <a:srgbClr val="000000"/>
                </a:solidFill>
                <a:effectLst/>
                <a:latin typeface="Vazirmatn"/>
                <a:ea typeface="Times New Roman" panose="02020603050405020304" pitchFamily="18" charset="0"/>
                <a:cs typeface="B Nazanin" panose="00000400000000000000" pitchFamily="2" charset="-78"/>
              </a:rPr>
              <a:t>۱۳۴۷) </a:t>
            </a:r>
            <a:r>
              <a:rPr lang="ar-SA" sz="1800" dirty="0">
                <a:solidFill>
                  <a:srgbClr val="000000"/>
                </a:solidFill>
                <a:effectLst/>
                <a:latin typeface="Vazirmatn"/>
                <a:ea typeface="Times New Roman" panose="02020603050405020304" pitchFamily="18" charset="0"/>
                <a:cs typeface="B Nazanin" panose="00000400000000000000" pitchFamily="2" charset="-78"/>
              </a:rPr>
              <a:t>مرحله اول رشد گیرنده‌های حسی (دیدن و شنیدن) که بتواند به تفکر و تأمل درست به عالم برسد. در مرحله بعد کودک پا می‌گیرد که از انجام رفتارهای غیراخلاقی و غیرانسانی بپرهیزد و فضائل و کمالات انسانی را در خود رشد دهد و مرحله سوم و آخرین مرحله کودک شروع به علم‌آموزی کند تا بیشتر از پیش به‌سوی کمال برود و در تربیت اسلامی به جنبه دینی هم توجه شده که یک بعد از تربیت جامع اسلامی است که شامل پرورش، جسم و روح فرد، جمع دنیا و آخرت می‌شود. (احمدی؛ ۱۳۶۴)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ar-SA" sz="1800" dirty="0">
                <a:effectLst/>
                <a:latin typeface="Calibri" panose="020F0502020204030204" pitchFamily="34" charset="0"/>
                <a:ea typeface="Calibri" panose="020F0502020204030204" pitchFamily="34" charset="0"/>
                <a:cs typeface="B Nazanin" panose="00000400000000000000" pitchFamily="2" charset="-78"/>
              </a:rPr>
              <a:t>شاخصه‌های برتری رسول اکرم بر پیامبران (آیت‌الله جوادی آملی کتاب سیرة رسول اکرم در قرآن، جلد دوم صفحه ۲۱ تا ۶۴)</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fa-IR" sz="1800" dirty="0">
                <a:effectLst/>
                <a:latin typeface="Calibri" panose="020F0502020204030204" pitchFamily="34" charset="0"/>
                <a:ea typeface="Calibri" panose="020F0502020204030204" pitchFamily="34" charset="0"/>
                <a:cs typeface="B Nazanin" panose="00000400000000000000" pitchFamily="2" charset="-78"/>
              </a:rPr>
              <a:t>۱</a:t>
            </a:r>
            <a:r>
              <a:rPr lang="ar-SA" sz="1800" dirty="0">
                <a:effectLst/>
                <a:latin typeface="Calibri" panose="020F0502020204030204" pitchFamily="34" charset="0"/>
                <a:ea typeface="Calibri" panose="020F0502020204030204" pitchFamily="34" charset="0"/>
                <a:cs typeface="B Nazanin" panose="00000400000000000000" pitchFamily="2" charset="-78"/>
              </a:rPr>
              <a:t>.  بشارت حضرت عیسی و مبشراً برسول ياتى من بعدى اسمه احمد (صف، ۶)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fa-IR" sz="1800" dirty="0">
                <a:effectLst/>
                <a:latin typeface="Calibri" panose="020F0502020204030204" pitchFamily="34" charset="0"/>
                <a:ea typeface="Calibri" panose="020F0502020204030204" pitchFamily="34" charset="0"/>
                <a:cs typeface="B Nazanin" panose="00000400000000000000" pitchFamily="2" charset="-78"/>
              </a:rPr>
              <a:t>۲</a:t>
            </a:r>
            <a:r>
              <a:rPr lang="ar-SA" sz="1800" dirty="0">
                <a:effectLst/>
                <a:latin typeface="Calibri" panose="020F0502020204030204" pitchFamily="34" charset="0"/>
                <a:ea typeface="Calibri" panose="020F0502020204030204" pitchFamily="34" charset="0"/>
                <a:cs typeface="B Nazanin" panose="00000400000000000000" pitchFamily="2" charset="-78"/>
              </a:rPr>
              <a:t>.  هیمنه قرآن بر کتب انبیاء پیشین کتب انبیاء زیر هیمنه و سیطره و نفوذ قرآن کریم حفظ می‌شود.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fa-IR" sz="1800" dirty="0">
                <a:effectLst/>
                <a:latin typeface="Calibri" panose="020F0502020204030204" pitchFamily="34" charset="0"/>
                <a:ea typeface="Calibri" panose="020F0502020204030204" pitchFamily="34" charset="0"/>
                <a:cs typeface="B Nazanin" panose="00000400000000000000" pitchFamily="2" charset="-78"/>
              </a:rPr>
              <a:t>۳</a:t>
            </a:r>
            <a:r>
              <a:rPr lang="ar-SA" sz="1800" dirty="0">
                <a:effectLst/>
                <a:latin typeface="Calibri" panose="020F0502020204030204" pitchFamily="34" charset="0"/>
                <a:ea typeface="Calibri" panose="020F0502020204030204" pitchFamily="34" charset="0"/>
                <a:cs typeface="B Nazanin" panose="00000400000000000000" pitchFamily="2" charset="-78"/>
              </a:rPr>
              <a:t>. خاتمیت رسول اکرم (ص) مزایای خاتمیت رسول اکرم در قرآن محمد (ص) پدر هیچ‌یک از شما مردان و زنان نبوده، ولی رسول خدا و خاتم پیامبران است. (احزاب، </a:t>
            </a:r>
            <a:r>
              <a:rPr lang="fa-IR" sz="1800" dirty="0">
                <a:effectLst/>
                <a:latin typeface="Calibri" panose="020F0502020204030204" pitchFamily="34" charset="0"/>
                <a:ea typeface="Calibri" panose="020F0502020204030204" pitchFamily="34" charset="0"/>
                <a:cs typeface="B Nazanin" panose="00000400000000000000" pitchFamily="2" charset="-78"/>
              </a:rPr>
              <a:t>۴۰)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fa-IR" sz="1800" dirty="0">
                <a:effectLst/>
                <a:latin typeface="Calibri" panose="020F0502020204030204" pitchFamily="34" charset="0"/>
                <a:ea typeface="Calibri" panose="020F0502020204030204" pitchFamily="34" charset="0"/>
                <a:cs typeface="B Nazanin" panose="00000400000000000000" pitchFamily="2" charset="-78"/>
              </a:rPr>
              <a:t>۴. </a:t>
            </a:r>
            <a:r>
              <a:rPr lang="ar-SA" sz="1800" dirty="0">
                <a:effectLst/>
                <a:latin typeface="Calibri" panose="020F0502020204030204" pitchFamily="34" charset="0"/>
                <a:ea typeface="Calibri" panose="020F0502020204030204" pitchFamily="34" charset="0"/>
                <a:cs typeface="B Nazanin" panose="00000400000000000000" pitchFamily="2" charset="-78"/>
              </a:rPr>
              <a:t>عبودیت رسول اکرم (ص) یعنی انسان‌ها تحت تدبیر اسماء جزئيه حق‌اند مثلاً (عبدالرزاق، عبد القاضی، عبدالکریم و....) اما پیامبر «عبده» و پروردگار مدبر و مربی شخصی وی است که نهانی‌ترین مرتبه را داراست.</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fa-IR" sz="1800" dirty="0">
                <a:effectLst/>
                <a:latin typeface="Calibri" panose="020F0502020204030204" pitchFamily="34" charset="0"/>
                <a:ea typeface="Calibri" panose="020F0502020204030204" pitchFamily="34" charset="0"/>
                <a:cs typeface="B Nazanin" panose="00000400000000000000" pitchFamily="2" charset="-78"/>
              </a:rPr>
              <a:t>۵. </a:t>
            </a:r>
            <a:r>
              <a:rPr lang="ar-SA" sz="1800" dirty="0">
                <a:effectLst/>
                <a:latin typeface="Calibri" panose="020F0502020204030204" pitchFamily="34" charset="0"/>
                <a:ea typeface="Calibri" panose="020F0502020204030204" pitchFamily="34" charset="0"/>
                <a:cs typeface="B Nazanin" panose="00000400000000000000" pitchFamily="2" charset="-78"/>
              </a:rPr>
              <a:t>کلام و سکوت آن، حضرت مظهر کلام و سکوت خداست هرچه می‌گوید، وحی است و اگر چیزی وحی نبود «هواست» و هوا به باطل و وحی به حق منتهی می‌شود.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buNone/>
            </a:pPr>
            <a:endParaRPr lang="en-US" dirty="0">
              <a:cs typeface="B Nazanin" panose="00000400000000000000" pitchFamily="2" charset="-78"/>
            </a:endParaRPr>
          </a:p>
        </p:txBody>
      </p:sp>
    </p:spTree>
    <p:extLst>
      <p:ext uri="{BB962C8B-B14F-4D97-AF65-F5344CB8AC3E}">
        <p14:creationId xmlns:p14="http://schemas.microsoft.com/office/powerpoint/2010/main" val="33582189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8677" y="490451"/>
            <a:ext cx="9809018" cy="580703"/>
          </a:xfrm>
        </p:spPr>
        <p:txBody>
          <a:bodyPr>
            <a:normAutofit/>
          </a:bodyPr>
          <a:lstStyle/>
          <a:p>
            <a:pPr algn="ctr"/>
            <a:r>
              <a:rPr lang="ar-SA" sz="2800" dirty="0">
                <a:solidFill>
                  <a:srgbClr val="000000"/>
                </a:solidFill>
                <a:effectLst/>
                <a:latin typeface="Vazirmatn"/>
                <a:ea typeface="Times New Roman" panose="02020603050405020304" pitchFamily="18" charset="0"/>
                <a:cs typeface="B Titr" panose="00000700000000000000" pitchFamily="2" charset="-78"/>
              </a:rPr>
              <a:t>سه هدف بزرگ از بعثت پیامبران</a:t>
            </a:r>
            <a:r>
              <a:rPr lang="fa-IR" sz="2800" dirty="0">
                <a:solidFill>
                  <a:srgbClr val="000000"/>
                </a:solidFill>
                <a:effectLst/>
                <a:latin typeface="Vazirmatn"/>
                <a:ea typeface="Times New Roman" panose="02020603050405020304" pitchFamily="18" charset="0"/>
                <a:cs typeface="B Titr" panose="00000700000000000000" pitchFamily="2" charset="-78"/>
              </a:rPr>
              <a:t> از منظر ایات اعظام</a:t>
            </a:r>
            <a:endParaRPr lang="en-US" sz="2400" b="1" dirty="0">
              <a:cs typeface="B Titr" panose="00000700000000000000" pitchFamily="2" charset="-78"/>
            </a:endParaRPr>
          </a:p>
        </p:txBody>
      </p:sp>
      <p:sp>
        <p:nvSpPr>
          <p:cNvPr id="3" name="Content Placeholder 2"/>
          <p:cNvSpPr>
            <a:spLocks noGrp="1"/>
          </p:cNvSpPr>
          <p:nvPr>
            <p:ph idx="1"/>
          </p:nvPr>
        </p:nvSpPr>
        <p:spPr>
          <a:xfrm>
            <a:off x="2255519" y="1262743"/>
            <a:ext cx="9432175" cy="5233851"/>
          </a:xfrm>
        </p:spPr>
        <p:txBody>
          <a:bodyPr>
            <a:normAutofit lnSpcReduction="10000"/>
          </a:bodyPr>
          <a:lstStyle/>
          <a:p>
            <a:pPr algn="just" rtl="1"/>
            <a:r>
              <a:rPr lang="fa-IR" sz="1800" dirty="0">
                <a:effectLst/>
                <a:latin typeface="Calibri" panose="020F0502020204030204" pitchFamily="34" charset="0"/>
                <a:ea typeface="Calibri" panose="020F0502020204030204" pitchFamily="34" charset="0"/>
                <a:cs typeface="B Nazanin" panose="00000400000000000000" pitchFamily="2" charset="-78"/>
              </a:rPr>
              <a:t>6</a:t>
            </a:r>
            <a:r>
              <a:rPr lang="ar-SA" sz="1800" dirty="0">
                <a:effectLst/>
                <a:latin typeface="Calibri" panose="020F0502020204030204" pitchFamily="34" charset="0"/>
                <a:ea typeface="Calibri" panose="020F0502020204030204" pitchFamily="34" charset="0"/>
                <a:cs typeface="B Nazanin" panose="00000400000000000000" pitchFamily="2" charset="-78"/>
              </a:rPr>
              <a:t>. قرآن ممثل از برجسته‌ترین مزایای علمی رسول خدا، آنکه خدا قرآن را به او آموخته و حقیقت آن را در قلب مطهر او القا کرده پس زمانی می‌توانیم سیره علمی پیامبر را ارزیابی کنیم که قرآن را بشناسیم و هر پیامبری به‌اندازه کتابش مردم را به حق دعوت می‌کند.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fa-IR" sz="1800" dirty="0">
                <a:effectLst/>
                <a:latin typeface="Calibri" panose="020F0502020204030204" pitchFamily="34" charset="0"/>
                <a:ea typeface="Calibri" panose="020F0502020204030204" pitchFamily="34" charset="0"/>
                <a:cs typeface="B Nazanin" panose="00000400000000000000" pitchFamily="2" charset="-78"/>
              </a:rPr>
              <a:t>۷</a:t>
            </a:r>
            <a:r>
              <a:rPr lang="ar-SA" sz="1800" dirty="0">
                <a:effectLst/>
                <a:latin typeface="Calibri" panose="020F0502020204030204" pitchFamily="34" charset="0"/>
                <a:ea typeface="Calibri" panose="020F0502020204030204" pitchFamily="34" charset="0"/>
                <a:cs typeface="B Nazanin" panose="00000400000000000000" pitchFamily="2" charset="-78"/>
              </a:rPr>
              <a:t>. تجلیل خداوند در خطاب به پیامبر (ص) همه پیامبران را با اسم نام برد، اما پیامبر (ص) را با یا اینها النبی یا ايها الرسول يا ايها المدثر يا ايها المزمل و... که در مورد اخری شرایط خاص بوده است حتی صداکردن پیامبر (نور، </a:t>
            </a:r>
            <a:r>
              <a:rPr lang="fa-IR" sz="1800" dirty="0">
                <a:effectLst/>
                <a:latin typeface="Calibri" panose="020F0502020204030204" pitchFamily="34" charset="0"/>
                <a:ea typeface="Calibri" panose="020F0502020204030204" pitchFamily="34" charset="0"/>
                <a:cs typeface="B Nazanin" panose="00000400000000000000" pitchFamily="2" charset="-78"/>
              </a:rPr>
              <a:t>۶۳)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ar-SA" sz="1800" dirty="0">
                <a:solidFill>
                  <a:srgbClr val="000000"/>
                </a:solidFill>
                <a:effectLst/>
                <a:latin typeface="Vazirmatn"/>
                <a:ea typeface="Times New Roman" panose="02020603050405020304" pitchFamily="18" charset="0"/>
                <a:cs typeface="B Nazanin" panose="00000400000000000000" pitchFamily="2" charset="-78"/>
              </a:rPr>
              <a:t>8. عظمت در اخلاق «و انک لعلی خلق عظیم»(قلم؛</a:t>
            </a:r>
            <a:r>
              <a:rPr lang="fa-IR" sz="1800" dirty="0">
                <a:solidFill>
                  <a:srgbClr val="000000"/>
                </a:solidFill>
                <a:effectLst/>
                <a:latin typeface="Vazirmatn"/>
                <a:ea typeface="Times New Roman" panose="02020603050405020304" pitchFamily="18" charset="0"/>
                <a:cs typeface="B Nazanin" panose="00000400000000000000" pitchFamily="2" charset="-78"/>
              </a:rPr>
              <a:t>۴ ) </a:t>
            </a:r>
            <a:r>
              <a:rPr lang="ar-SA" sz="1800" dirty="0">
                <a:solidFill>
                  <a:srgbClr val="000000"/>
                </a:solidFill>
                <a:effectLst/>
                <a:latin typeface="Vazirmatn"/>
                <a:ea typeface="Times New Roman" panose="02020603050405020304" pitchFamily="18" charset="0"/>
                <a:cs typeface="B Nazanin" panose="00000400000000000000" pitchFamily="2" charset="-78"/>
              </a:rPr>
              <a:t>که خداوند باعظمت یاد می‌کند و حال‌آنکه صفات ضعف و قلت را برای کید شیطان و سراسر دنیا نام می‌برد «متاع الدنيا قليل» (نساء، </a:t>
            </a:r>
            <a:r>
              <a:rPr lang="fa-IR" sz="1800" dirty="0">
                <a:solidFill>
                  <a:srgbClr val="000000"/>
                </a:solidFill>
                <a:effectLst/>
                <a:latin typeface="Vazirmatn"/>
                <a:ea typeface="Times New Roman" panose="02020603050405020304" pitchFamily="18" charset="0"/>
                <a:cs typeface="B Nazanin" panose="00000400000000000000" pitchFamily="2" charset="-78"/>
              </a:rPr>
              <a:t>۷۷)، «</a:t>
            </a:r>
            <a:r>
              <a:rPr lang="ar-SA" sz="1800" dirty="0">
                <a:solidFill>
                  <a:srgbClr val="000000"/>
                </a:solidFill>
                <a:effectLst/>
                <a:latin typeface="Vazirmatn"/>
                <a:ea typeface="Times New Roman" panose="02020603050405020304" pitchFamily="18" charset="0"/>
                <a:cs typeface="B Nazanin" panose="00000400000000000000" pitchFamily="2" charset="-78"/>
              </a:rPr>
              <a:t>ان كيد الشيطان كان ضعيفا» (نساء، </a:t>
            </a:r>
            <a:r>
              <a:rPr lang="fa-IR" sz="1800" dirty="0">
                <a:solidFill>
                  <a:srgbClr val="000000"/>
                </a:solidFill>
                <a:effectLst/>
                <a:latin typeface="Vazirmatn"/>
                <a:ea typeface="Times New Roman" panose="02020603050405020304" pitchFamily="18" charset="0"/>
                <a:cs typeface="B Nazanin" panose="00000400000000000000" pitchFamily="2" charset="-78"/>
              </a:rPr>
              <a:t>۷۶)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fa-IR" sz="1800" dirty="0">
                <a:solidFill>
                  <a:srgbClr val="000000"/>
                </a:solidFill>
                <a:effectLst/>
                <a:latin typeface="Vazirmatn"/>
                <a:ea typeface="Times New Roman" panose="02020603050405020304" pitchFamily="18" charset="0"/>
                <a:cs typeface="B Nazanin" panose="00000400000000000000" pitchFamily="2" charset="-78"/>
              </a:rPr>
              <a:t>۹</a:t>
            </a:r>
            <a:r>
              <a:rPr lang="ar-SA" sz="1800" dirty="0">
                <a:solidFill>
                  <a:srgbClr val="000000"/>
                </a:solidFill>
                <a:effectLst/>
                <a:latin typeface="Vazirmatn"/>
                <a:ea typeface="Times New Roman" panose="02020603050405020304" pitchFamily="18" charset="0"/>
                <a:cs typeface="B Nazanin" panose="00000400000000000000" pitchFamily="2" charset="-78"/>
              </a:rPr>
              <a:t>. رسالت پیامبر برای همه انسان‌ها تا روز قیامت است، خداوند پیامبر را شخصیت جهانی دانسته و درباره قلم و رسالت او می‌فرماید: ما تو را برای جهانیان فرستادیم؛ اما بر مؤمنان منت نهادیم... و قرآن کتابی جهانی است، نشانه‌های هدایت فرق میان حق و باطل (بقره، </a:t>
            </a:r>
            <a:r>
              <a:rPr lang="fa-IR" sz="1800" dirty="0">
                <a:solidFill>
                  <a:srgbClr val="000000"/>
                </a:solidFill>
                <a:effectLst/>
                <a:latin typeface="Vazirmatn"/>
                <a:ea typeface="Times New Roman" panose="02020603050405020304" pitchFamily="18" charset="0"/>
                <a:cs typeface="B Nazanin" panose="00000400000000000000" pitchFamily="2" charset="-78"/>
              </a:rPr>
              <a:t>۱۸۵) «</a:t>
            </a:r>
            <a:r>
              <a:rPr lang="ar-SA" sz="1800" dirty="0">
                <a:solidFill>
                  <a:srgbClr val="000000"/>
                </a:solidFill>
                <a:effectLst/>
                <a:latin typeface="Vazirmatn"/>
                <a:ea typeface="Times New Roman" panose="02020603050405020304" pitchFamily="18" charset="0"/>
                <a:cs typeface="B Nazanin" panose="00000400000000000000" pitchFamily="2" charset="-78"/>
              </a:rPr>
              <a:t>ذلك کتاب لا ريب فيه هدى للمتقين» (بقره؛ </a:t>
            </a:r>
            <a:r>
              <a:rPr lang="fa-IR" sz="1800" dirty="0">
                <a:solidFill>
                  <a:srgbClr val="000000"/>
                </a:solidFill>
                <a:effectLst/>
                <a:latin typeface="Vazirmatn"/>
                <a:ea typeface="Times New Roman" panose="02020603050405020304" pitchFamily="18" charset="0"/>
                <a:cs typeface="B Nazanin" panose="00000400000000000000" pitchFamily="2" charset="-78"/>
              </a:rPr>
              <a:t>۳) </a:t>
            </a:r>
            <a:r>
              <a:rPr lang="ar-SA" sz="1800" dirty="0">
                <a:solidFill>
                  <a:srgbClr val="000000"/>
                </a:solidFill>
                <a:effectLst/>
                <a:latin typeface="Vazirmatn"/>
                <a:ea typeface="Times New Roman" panose="02020603050405020304" pitchFamily="18" charset="0"/>
                <a:cs typeface="B Nazanin" panose="00000400000000000000" pitchFamily="2" charset="-78"/>
              </a:rPr>
              <a:t>تو پیامبری جهانی هستی و ما تو را جز برای مردم نفرستادیم (سباء؛</a:t>
            </a:r>
            <a:r>
              <a:rPr lang="fa-IR" sz="1800" dirty="0">
                <a:solidFill>
                  <a:srgbClr val="000000"/>
                </a:solidFill>
                <a:effectLst/>
                <a:latin typeface="Vazirmatn"/>
                <a:ea typeface="Times New Roman" panose="02020603050405020304" pitchFamily="18" charset="0"/>
                <a:cs typeface="B Nazanin" panose="00000400000000000000" pitchFamily="2" charset="-78"/>
              </a:rPr>
              <a:t>۲۸) « </a:t>
            </a:r>
            <a:r>
              <a:rPr lang="ar-SA" sz="1800" dirty="0">
                <a:solidFill>
                  <a:srgbClr val="000000"/>
                </a:solidFill>
                <a:effectLst/>
                <a:latin typeface="Vazirmatn"/>
                <a:ea typeface="Times New Roman" panose="02020603050405020304" pitchFamily="18" charset="0"/>
                <a:cs typeface="B Nazanin" panose="00000400000000000000" pitchFamily="2" charset="-78"/>
              </a:rPr>
              <a:t>لقد من الله على المومنين اذ بعث فيهم رسولا من انفسهم» (آل‌عمران، </a:t>
            </a:r>
            <a:r>
              <a:rPr lang="fa-IR" sz="1800" dirty="0">
                <a:solidFill>
                  <a:srgbClr val="000000"/>
                </a:solidFill>
                <a:effectLst/>
                <a:latin typeface="Vazirmatn"/>
                <a:ea typeface="Times New Roman" panose="02020603050405020304" pitchFamily="18" charset="0"/>
                <a:cs typeface="B Nazanin" panose="00000400000000000000" pitchFamily="2" charset="-78"/>
              </a:rPr>
              <a:t>۱۶۴). </a:t>
            </a:r>
            <a:r>
              <a:rPr lang="ar-SA" sz="1800" dirty="0">
                <a:solidFill>
                  <a:srgbClr val="000000"/>
                </a:solidFill>
                <a:effectLst/>
                <a:latin typeface="Vazirmatn"/>
                <a:ea typeface="Times New Roman" panose="02020603050405020304" pitchFamily="18" charset="0"/>
                <a:cs typeface="B Nazanin" panose="00000400000000000000" pitchFamily="2" charset="-78"/>
              </a:rPr>
              <a:t>صفت، نعمت سنگینی و بزرگی که تحمل آن آسان نیست.</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fa-IR" sz="1800" dirty="0">
                <a:solidFill>
                  <a:srgbClr val="000000"/>
                </a:solidFill>
                <a:effectLst/>
                <a:latin typeface="Vazirmatn"/>
                <a:ea typeface="Times New Roman" panose="02020603050405020304" pitchFamily="18" charset="0"/>
                <a:cs typeface="B Nazanin" panose="00000400000000000000" pitchFamily="2" charset="-78"/>
              </a:rPr>
              <a:t>۱۰</a:t>
            </a:r>
            <a:r>
              <a:rPr lang="ar-SA" sz="1800" dirty="0">
                <a:solidFill>
                  <a:srgbClr val="000000"/>
                </a:solidFill>
                <a:effectLst/>
                <a:latin typeface="Vazirmatn"/>
                <a:ea typeface="Times New Roman" panose="02020603050405020304" pitchFamily="18" charset="0"/>
                <a:cs typeface="B Nazanin" panose="00000400000000000000" pitchFamily="2" charset="-78"/>
              </a:rPr>
              <a:t>. رافت و رحمت رسول اکرم (ص) خداوند در مورد برخی پیامبران تعبیر برادر ذکر فرمودند مانند «برای قوم ثمود برادرشان صالح را فرستادیم» (اعراف، </a:t>
            </a:r>
            <a:r>
              <a:rPr lang="fa-IR" sz="1800" dirty="0">
                <a:solidFill>
                  <a:srgbClr val="000000"/>
                </a:solidFill>
                <a:effectLst/>
                <a:latin typeface="Vazirmatn"/>
                <a:ea typeface="Times New Roman" panose="02020603050405020304" pitchFamily="18" charset="0"/>
                <a:cs typeface="B Nazanin" panose="00000400000000000000" pitchFamily="2" charset="-78"/>
              </a:rPr>
              <a:t>۷۳) </a:t>
            </a:r>
            <a:r>
              <a:rPr lang="ar-SA" sz="1800" dirty="0">
                <a:solidFill>
                  <a:srgbClr val="000000"/>
                </a:solidFill>
                <a:effectLst/>
                <a:latin typeface="Vazirmatn"/>
                <a:ea typeface="Times New Roman" panose="02020603050405020304" pitchFamily="18" charset="0"/>
                <a:cs typeface="B Nazanin" panose="00000400000000000000" pitchFamily="2" charset="-78"/>
              </a:rPr>
              <a:t>برای قوم عاد برادرشان هود را فرستادیم، هود؛</a:t>
            </a:r>
            <a:r>
              <a:rPr lang="fa-IR" sz="1800" dirty="0">
                <a:solidFill>
                  <a:srgbClr val="000000"/>
                </a:solidFill>
                <a:effectLst/>
                <a:latin typeface="Vazirmatn"/>
                <a:ea typeface="Times New Roman" panose="02020603050405020304" pitchFamily="18" charset="0"/>
                <a:cs typeface="B Nazanin" panose="00000400000000000000" pitchFamily="2" charset="-78"/>
              </a:rPr>
              <a:t>۵۰) </a:t>
            </a:r>
            <a:r>
              <a:rPr lang="ar-SA" sz="1800" dirty="0">
                <a:solidFill>
                  <a:srgbClr val="000000"/>
                </a:solidFill>
                <a:effectLst/>
                <a:latin typeface="Vazirmatn"/>
                <a:ea typeface="Times New Roman" panose="02020603050405020304" pitchFamily="18" charset="0"/>
                <a:cs typeface="B Nazanin" panose="00000400000000000000" pitchFamily="2" charset="-78"/>
              </a:rPr>
              <a:t>آن هنگام که برادرشان نوح، آنها را گفت (شعراء؛</a:t>
            </a:r>
            <a:r>
              <a:rPr lang="fa-IR" sz="1800" dirty="0">
                <a:solidFill>
                  <a:srgbClr val="000000"/>
                </a:solidFill>
                <a:effectLst/>
                <a:latin typeface="Vazirmatn"/>
                <a:ea typeface="Times New Roman" panose="02020603050405020304" pitchFamily="18" charset="0"/>
                <a:cs typeface="B Nazanin" panose="00000400000000000000" pitchFamily="2" charset="-78"/>
              </a:rPr>
              <a:t>۱۰۶) </a:t>
            </a:r>
            <a:r>
              <a:rPr lang="ar-SA" sz="1800" dirty="0">
                <a:solidFill>
                  <a:srgbClr val="000000"/>
                </a:solidFill>
                <a:effectLst/>
                <a:latin typeface="Vazirmatn"/>
                <a:ea typeface="Times New Roman" panose="02020603050405020304" pitchFamily="18" charset="0"/>
                <a:cs typeface="B Nazanin" panose="00000400000000000000" pitchFamily="2" charset="-78"/>
              </a:rPr>
              <a:t>ولی برای پیامبر (ص) تعبیر برادر نیامده بلکه می‌فرماید او کسی است که در میان جمعیت درس نخوانده رسولی از خودشان برانگیخت (جمعه، </a:t>
            </a:r>
            <a:r>
              <a:rPr lang="fa-IR" sz="1800" dirty="0">
                <a:solidFill>
                  <a:srgbClr val="000000"/>
                </a:solidFill>
                <a:effectLst/>
                <a:latin typeface="Vazirmatn"/>
                <a:ea typeface="Times New Roman" panose="02020603050405020304" pitchFamily="18" charset="0"/>
                <a:cs typeface="B Nazanin" panose="00000400000000000000" pitchFamily="2" charset="-78"/>
              </a:rPr>
              <a:t>۲) </a:t>
            </a:r>
            <a:r>
              <a:rPr lang="ar-SA" sz="1800" dirty="0">
                <a:solidFill>
                  <a:srgbClr val="000000"/>
                </a:solidFill>
                <a:effectLst/>
                <a:latin typeface="Vazirmatn"/>
                <a:ea typeface="Times New Roman" panose="02020603050405020304" pitchFamily="18" charset="0"/>
                <a:cs typeface="B Nazanin" panose="00000400000000000000" pitchFamily="2" charset="-78"/>
              </a:rPr>
              <a:t>یا «لقد جاءكم رسول من انفسكم عزيز عليه ما عنتم حريص عليكم بالمؤمنين رؤوف رحیم» (توبه، </a:t>
            </a:r>
            <a:r>
              <a:rPr lang="fa-IR" sz="1800" dirty="0">
                <a:solidFill>
                  <a:srgbClr val="000000"/>
                </a:solidFill>
                <a:effectLst/>
                <a:latin typeface="Vazirmatn"/>
                <a:ea typeface="Times New Roman" panose="02020603050405020304" pitchFamily="18" charset="0"/>
                <a:cs typeface="B Nazanin" panose="00000400000000000000" pitchFamily="2" charset="-78"/>
              </a:rPr>
              <a:t>۱۲۸)</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endParaRPr lang="en-US" dirty="0">
              <a:cs typeface="B Nazanin" panose="00000400000000000000" pitchFamily="2" charset="-78"/>
            </a:endParaRPr>
          </a:p>
        </p:txBody>
      </p:sp>
    </p:spTree>
    <p:extLst>
      <p:ext uri="{BB962C8B-B14F-4D97-AF65-F5344CB8AC3E}">
        <p14:creationId xmlns:p14="http://schemas.microsoft.com/office/powerpoint/2010/main" val="2695231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29690" y="687978"/>
            <a:ext cx="8937167" cy="5773782"/>
          </a:xfrm>
        </p:spPr>
        <p:txBody>
          <a:bodyPr>
            <a:normAutofit fontScale="92500" lnSpcReduction="10000"/>
          </a:bodyPr>
          <a:lstStyle/>
          <a:p>
            <a:pPr algn="just" rtl="1"/>
            <a:r>
              <a:rPr lang="ar-SA" sz="2400" b="1" dirty="0">
                <a:solidFill>
                  <a:srgbClr val="000000"/>
                </a:solidFill>
                <a:effectLst/>
                <a:latin typeface="Vazirmatn"/>
                <a:ea typeface="Times New Roman" panose="02020603050405020304" pitchFamily="18" charset="0"/>
                <a:cs typeface="B Titr" panose="00000700000000000000" pitchFamily="2" charset="-78"/>
              </a:rPr>
              <a:t>اخلاق از منظر علم:</a:t>
            </a:r>
            <a:endParaRPr lang="en-US" sz="2400" b="1" dirty="0">
              <a:effectLst/>
              <a:latin typeface="Calibri" panose="020F0502020204030204" pitchFamily="34" charset="0"/>
              <a:ea typeface="Calibri" panose="020F0502020204030204" pitchFamily="34" charset="0"/>
              <a:cs typeface="B Titr" panose="00000700000000000000" pitchFamily="2" charset="-78"/>
            </a:endParaRPr>
          </a:p>
          <a:p>
            <a:pPr marL="0" indent="0" algn="just" rtl="1">
              <a:buNone/>
            </a:pPr>
            <a:r>
              <a:rPr lang="ar-SA" sz="1800" dirty="0">
                <a:solidFill>
                  <a:srgbClr val="000000"/>
                </a:solidFill>
                <a:effectLst/>
                <a:latin typeface="Vazirmatn"/>
                <a:ea typeface="Times New Roman" panose="02020603050405020304" pitchFamily="18" charset="0"/>
                <a:cs typeface="B Nazanin" panose="00000400000000000000" pitchFamily="2" charset="-78"/>
              </a:rPr>
              <a:t>معرفتی است که افعال اختیاری انسان براساس یک سیر عقلانی شکل می‌گیرد. (مظاهری، </a:t>
            </a:r>
            <a:r>
              <a:rPr lang="fa-IR" sz="1800" dirty="0">
                <a:solidFill>
                  <a:srgbClr val="000000"/>
                </a:solidFill>
                <a:effectLst/>
                <a:latin typeface="Vazirmatn"/>
                <a:ea typeface="Times New Roman" panose="02020603050405020304" pitchFamily="18" charset="0"/>
                <a:cs typeface="B Nazanin" panose="00000400000000000000" pitchFamily="2" charset="-78"/>
              </a:rPr>
              <a:t>۱۳۸۲) </a:t>
            </a:r>
          </a:p>
          <a:p>
            <a:pPr marL="0" indent="0" algn="just" rtl="1">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ar-SA" sz="2400" dirty="0">
                <a:solidFill>
                  <a:srgbClr val="000000"/>
                </a:solidFill>
                <a:effectLst/>
                <a:latin typeface="Vazirmatn"/>
                <a:ea typeface="Times New Roman" panose="02020603050405020304" pitchFamily="18" charset="0"/>
                <a:cs typeface="B Titr" panose="00000700000000000000" pitchFamily="2" charset="-78"/>
              </a:rPr>
              <a:t>اخلاق از منظر دین:</a:t>
            </a:r>
            <a:endParaRPr lang="en-US" sz="2400" dirty="0">
              <a:effectLst/>
              <a:latin typeface="Calibri" panose="020F0502020204030204" pitchFamily="34" charset="0"/>
              <a:ea typeface="Calibri" panose="020F0502020204030204" pitchFamily="34" charset="0"/>
              <a:cs typeface="B Titr" panose="00000700000000000000" pitchFamily="2" charset="-78"/>
            </a:endParaRPr>
          </a:p>
          <a:p>
            <a:pPr marL="0" indent="0" algn="just" rtl="1">
              <a:buNone/>
            </a:pPr>
            <a:r>
              <a:rPr lang="ar-SA" sz="1800" dirty="0">
                <a:solidFill>
                  <a:srgbClr val="000000"/>
                </a:solidFill>
                <a:effectLst/>
                <a:latin typeface="Vazirmatn"/>
                <a:ea typeface="Times New Roman" panose="02020603050405020304" pitchFamily="18" charset="0"/>
                <a:cs typeface="B Nazanin" panose="00000400000000000000" pitchFamily="2" charset="-78"/>
              </a:rPr>
              <a:t>چنانچه خلق‌وخوی با ارزش‌های والای نفسانی و اسلامی منطبق باشد، فضیلت و اگر در تقابل با آن قرار گیرد، رذیلت نامیده می‌شود. (احمدی، </a:t>
            </a:r>
            <a:r>
              <a:rPr lang="fa-IR" sz="1800" dirty="0">
                <a:solidFill>
                  <a:srgbClr val="000000"/>
                </a:solidFill>
                <a:effectLst/>
                <a:latin typeface="Vazirmatn"/>
                <a:ea typeface="Times New Roman" panose="02020603050405020304" pitchFamily="18" charset="0"/>
                <a:cs typeface="B Nazanin" panose="00000400000000000000" pitchFamily="2" charset="-78"/>
              </a:rPr>
              <a:t>۱۳۸۷) </a:t>
            </a:r>
          </a:p>
          <a:p>
            <a:pPr marL="0" indent="0" algn="just" rtl="1">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ar-SA" sz="2400" dirty="0">
                <a:solidFill>
                  <a:srgbClr val="000000"/>
                </a:solidFill>
                <a:effectLst/>
                <a:latin typeface="Vazirmatn"/>
                <a:ea typeface="Times New Roman" panose="02020603050405020304" pitchFamily="18" charset="0"/>
                <a:cs typeface="B Titr" panose="00000700000000000000" pitchFamily="2" charset="-78"/>
              </a:rPr>
              <a:t>اخلاق هنجاری:</a:t>
            </a:r>
            <a:endParaRPr lang="en-US" sz="2400" dirty="0">
              <a:effectLst/>
              <a:latin typeface="Calibri" panose="020F0502020204030204" pitchFamily="34" charset="0"/>
              <a:ea typeface="Calibri" panose="020F0502020204030204" pitchFamily="34" charset="0"/>
              <a:cs typeface="B Titr" panose="00000700000000000000" pitchFamily="2" charset="-78"/>
            </a:endParaRPr>
          </a:p>
          <a:p>
            <a:pPr marL="0" indent="0" algn="just" rtl="1">
              <a:buNone/>
            </a:pPr>
            <a:r>
              <a:rPr lang="ar-SA" sz="1800" dirty="0">
                <a:solidFill>
                  <a:srgbClr val="000000"/>
                </a:solidFill>
                <a:effectLst/>
                <a:latin typeface="Calibri" panose="020F0502020204030204" pitchFamily="34" charset="0"/>
                <a:ea typeface="Times New Roman" panose="02020603050405020304" pitchFamily="18" charset="0"/>
                <a:cs typeface="Vazirmatn"/>
              </a:rPr>
              <a:t> </a:t>
            </a:r>
            <a:r>
              <a:rPr lang="ar-SA" sz="1800" dirty="0">
                <a:solidFill>
                  <a:srgbClr val="000000"/>
                </a:solidFill>
                <a:effectLst/>
                <a:latin typeface="Vazirmatn"/>
                <a:ea typeface="Times New Roman" panose="02020603050405020304" pitchFamily="18" charset="0"/>
                <a:cs typeface="B Nazanin" panose="00000400000000000000" pitchFamily="2" charset="-78"/>
              </a:rPr>
              <a:t>دارای یک رویکرد عمل‌گرا است که به تدوین استانداردهای اخلاقی منجر می‌گردد که رفتارهای درست و نادرست را نظم می‌بخشد. این نوع اخلاق به روشن ساختن عادات خوبی که ما باید کسب نماییم منجر می‌شود، وظایفی که باید انجام دهیم و یا بررسی آثار و تبعات رفتار ما بر دیگران می‌پردازد.</a:t>
            </a:r>
            <a:endParaRPr lang="fa-IR" sz="1800" dirty="0">
              <a:solidFill>
                <a:srgbClr val="000000"/>
              </a:solidFill>
              <a:effectLst/>
              <a:latin typeface="Vazirmatn"/>
              <a:ea typeface="Times New Roman" panose="02020603050405020304" pitchFamily="18" charset="0"/>
              <a:cs typeface="B Nazanin" panose="00000400000000000000" pitchFamily="2" charset="-78"/>
            </a:endParaRPr>
          </a:p>
          <a:p>
            <a:pPr marL="0" indent="0" algn="just" rtl="1">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just" rtl="1"/>
            <a:r>
              <a:rPr lang="ar-SA" sz="2600" dirty="0">
                <a:solidFill>
                  <a:srgbClr val="000000"/>
                </a:solidFill>
                <a:effectLst/>
                <a:latin typeface="Vazirmatn"/>
                <a:ea typeface="Times New Roman" panose="02020603050405020304" pitchFamily="18" charset="0"/>
                <a:cs typeface="B Titr" panose="00000700000000000000" pitchFamily="2" charset="-78"/>
              </a:rPr>
              <a:t>معنی حرفه چیست و حرفه‌ای چه کسی است؟ </a:t>
            </a:r>
            <a:endParaRPr lang="fa-IR" sz="2600" dirty="0">
              <a:solidFill>
                <a:srgbClr val="000000"/>
              </a:solidFill>
              <a:effectLst/>
              <a:latin typeface="Vazirmatn"/>
              <a:ea typeface="Times New Roman" panose="02020603050405020304" pitchFamily="18" charset="0"/>
              <a:cs typeface="B Titr" panose="00000700000000000000" pitchFamily="2" charset="-78"/>
            </a:endParaRPr>
          </a:p>
          <a:p>
            <a:pPr marL="0" indent="0" algn="just" rtl="1">
              <a:buNone/>
            </a:pPr>
            <a:r>
              <a:rPr lang="ar-SA" sz="1800" dirty="0">
                <a:solidFill>
                  <a:srgbClr val="000000"/>
                </a:solidFill>
                <a:effectLst/>
                <a:latin typeface="Vazirmatn"/>
                <a:ea typeface="Times New Roman" panose="02020603050405020304" pitchFamily="18" charset="0"/>
                <a:cs typeface="B Nazanin" panose="00000400000000000000" pitchFamily="2" charset="-78"/>
              </a:rPr>
              <a:t>حرفه کاربردهای فراوان دارد و عامه آن به معنا پیشه، شغل و کسب‌وکار است. (دهخدا) حرفه‌ای کسی است که توانمندی خود را در پایبندی به قانون و نظام‌مندی حرفه‌ای می‌داند، می‌سازد، تقویت می‌کند و حفظ می‌نماید او خودشناسی یا خودسازی و خودباوری را لازمه حرفه‌ای شدن و حرفه‌ای ماندن می‌داند و به محیط حرفه‌ای احترام می‌گذارد. (فرامکی، </a:t>
            </a:r>
            <a:r>
              <a:rPr lang="fa-IR" sz="1800" dirty="0">
                <a:solidFill>
                  <a:srgbClr val="000000"/>
                </a:solidFill>
                <a:effectLst/>
                <a:latin typeface="Vazirmatn"/>
                <a:ea typeface="Times New Roman" panose="02020603050405020304" pitchFamily="18" charset="0"/>
                <a:cs typeface="B Nazanin" panose="00000400000000000000" pitchFamily="2" charset="-78"/>
              </a:rPr>
              <a:t>۱۳۸۹)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gn="r">
              <a:buNone/>
            </a:pPr>
            <a:endParaRPr lang="en-US" dirty="0"/>
          </a:p>
        </p:txBody>
      </p:sp>
    </p:spTree>
    <p:extLst>
      <p:ext uri="{BB962C8B-B14F-4D97-AF65-F5344CB8AC3E}">
        <p14:creationId xmlns:p14="http://schemas.microsoft.com/office/powerpoint/2010/main" val="1681741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51909" y="687978"/>
            <a:ext cx="8614948" cy="5773782"/>
          </a:xfrm>
        </p:spPr>
        <p:txBody>
          <a:bodyPr>
            <a:normAutofit/>
          </a:bodyPr>
          <a:lstStyle/>
          <a:p>
            <a:pPr marL="0" indent="0" algn="ctr" rtl="1">
              <a:lnSpc>
                <a:spcPct val="107000"/>
              </a:lnSpc>
              <a:spcAft>
                <a:spcPts val="800"/>
              </a:spcAft>
              <a:buNone/>
            </a:pPr>
            <a:r>
              <a:rPr lang="ar-SA" sz="3200" dirty="0">
                <a:solidFill>
                  <a:srgbClr val="000000"/>
                </a:solidFill>
                <a:effectLst/>
                <a:latin typeface="Vazirmatn"/>
                <a:ea typeface="Times New Roman" panose="02020603050405020304" pitchFamily="18" charset="0"/>
                <a:cs typeface="B Titr" panose="00000700000000000000" pitchFamily="2" charset="-78"/>
              </a:rPr>
              <a:t>نتیجه</a:t>
            </a:r>
            <a:r>
              <a:rPr lang="fa-IR" sz="3200" dirty="0">
                <a:solidFill>
                  <a:srgbClr val="000000"/>
                </a:solidFill>
                <a:effectLst/>
                <a:latin typeface="Vazirmatn"/>
                <a:ea typeface="Times New Roman" panose="02020603050405020304" pitchFamily="18" charset="0"/>
                <a:cs typeface="B Titr" panose="00000700000000000000" pitchFamily="2" charset="-78"/>
              </a:rPr>
              <a:t>‌</a:t>
            </a:r>
            <a:r>
              <a:rPr lang="ar-SA" sz="3200" dirty="0">
                <a:solidFill>
                  <a:srgbClr val="000000"/>
                </a:solidFill>
                <a:effectLst/>
                <a:latin typeface="Vazirmatn"/>
                <a:ea typeface="Times New Roman" panose="02020603050405020304" pitchFamily="18" charset="0"/>
                <a:cs typeface="B Titr" panose="00000700000000000000" pitchFamily="2" charset="-78"/>
              </a:rPr>
              <a:t>گیری</a:t>
            </a:r>
            <a:endParaRPr lang="fa-IR" sz="3200" dirty="0">
              <a:solidFill>
                <a:srgbClr val="000000"/>
              </a:solidFill>
              <a:effectLst/>
              <a:latin typeface="Vazirmatn"/>
              <a:ea typeface="Times New Roman" panose="02020603050405020304" pitchFamily="18" charset="0"/>
              <a:cs typeface="B Titr" panose="00000700000000000000" pitchFamily="2" charset="-78"/>
            </a:endParaRPr>
          </a:p>
          <a:p>
            <a:pPr marL="0" indent="0" algn="just" rtl="1">
              <a:lnSpc>
                <a:spcPct val="107000"/>
              </a:lnSpc>
              <a:spcAft>
                <a:spcPts val="800"/>
              </a:spcAft>
              <a:buNone/>
            </a:pPr>
            <a:r>
              <a:rPr lang="ar-SA" sz="1800" dirty="0">
                <a:solidFill>
                  <a:srgbClr val="000000"/>
                </a:solidFill>
                <a:effectLst/>
                <a:latin typeface="Vazirmatn"/>
                <a:ea typeface="Times New Roman" panose="02020603050405020304" pitchFamily="18" charset="0"/>
                <a:cs typeface="B Nazanin" panose="00000400000000000000" pitchFamily="2" charset="-78"/>
              </a:rPr>
              <a:t> </a:t>
            </a:r>
            <a:endParaRPr lang="fa-IR" sz="1800" dirty="0">
              <a:solidFill>
                <a:srgbClr val="000000"/>
              </a:solidFill>
              <a:effectLst/>
              <a:latin typeface="Vazirmatn"/>
              <a:ea typeface="Times New Roman" panose="02020603050405020304" pitchFamily="18" charset="0"/>
              <a:cs typeface="B Nazanin" panose="00000400000000000000" pitchFamily="2" charset="-78"/>
            </a:endParaRPr>
          </a:p>
          <a:p>
            <a:pPr marL="0" indent="0" algn="ctr" rtl="1">
              <a:lnSpc>
                <a:spcPct val="107000"/>
              </a:lnSpc>
              <a:spcAft>
                <a:spcPts val="800"/>
              </a:spcAft>
              <a:buNone/>
            </a:pPr>
            <a:r>
              <a:rPr lang="ar-SA" sz="2400" dirty="0">
                <a:solidFill>
                  <a:srgbClr val="000000"/>
                </a:solidFill>
                <a:effectLst/>
                <a:latin typeface="Vazirmatn"/>
                <a:ea typeface="Times New Roman" panose="02020603050405020304" pitchFamily="18" charset="0"/>
                <a:cs typeface="B Nazanin" panose="00000400000000000000" pitchFamily="2" charset="-78"/>
              </a:rPr>
              <a:t>باتوجه‌به مباحث مطروحه جایگاه، معلم از نظر منش، اخلاق و سبک زندگی حرفه‌ای بسیار مهم، سرنوشت‌ساز و توأم با اندیشه، انگیزه و درونی نمودن خلقیات و باورهای ایمانی، اعتقادی، ارزشی و خودسازی مستمر در وصول به کمال انسانی و قرب الهی بوده و هست تا بتوانند حق و تکلیف و حیات طیبه را به‌عنوان رسالت انبیا با شکوفا نمودن عقلانیت و استعدادهای ذاتی متربیان در مسیر اهداف غایی و سرمنزل مقصود آینده‌سازان جامعه را به‌صورت پایدار رهنمون نمایند.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183375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51909" y="687978"/>
            <a:ext cx="8614948" cy="5773782"/>
          </a:xfrm>
        </p:spPr>
        <p:txBody>
          <a:bodyPr>
            <a:normAutofit/>
          </a:bodyPr>
          <a:lstStyle/>
          <a:p>
            <a:pPr marL="0" indent="0" algn="ctr" rtl="1">
              <a:lnSpc>
                <a:spcPct val="107000"/>
              </a:lnSpc>
              <a:spcAft>
                <a:spcPts val="800"/>
              </a:spcAft>
              <a:buNone/>
            </a:pPr>
            <a:r>
              <a:rPr lang="fa-IR" sz="3200" dirty="0">
                <a:solidFill>
                  <a:srgbClr val="000000"/>
                </a:solidFill>
                <a:effectLst/>
                <a:latin typeface="Vazirmatn"/>
                <a:ea typeface="Times New Roman" panose="02020603050405020304" pitchFamily="18" charset="0"/>
                <a:cs typeface="B Titr" panose="00000700000000000000" pitchFamily="2" charset="-78"/>
              </a:rPr>
              <a:t>منابع</a:t>
            </a:r>
          </a:p>
          <a:p>
            <a:pPr marL="0" indent="0" algn="just" rtl="1">
              <a:lnSpc>
                <a:spcPct val="107000"/>
              </a:lnSpc>
              <a:spcAft>
                <a:spcPts val="800"/>
              </a:spcAft>
              <a:buNone/>
            </a:pPr>
            <a:r>
              <a:rPr lang="ar-SA" sz="1800" dirty="0">
                <a:solidFill>
                  <a:srgbClr val="000000"/>
                </a:solidFill>
                <a:effectLst/>
                <a:latin typeface="Vazirmatn"/>
                <a:ea typeface="Times New Roman" panose="02020603050405020304" pitchFamily="18" charset="0"/>
                <a:cs typeface="B Nazanin" panose="00000400000000000000" pitchFamily="2" charset="-78"/>
              </a:rPr>
              <a:t> </a:t>
            </a:r>
            <a:endParaRPr lang="fa-IR" sz="1800" dirty="0">
              <a:solidFill>
                <a:srgbClr val="000000"/>
              </a:solidFill>
              <a:effectLst/>
              <a:latin typeface="Vazirmatn"/>
              <a:ea typeface="Times New Roman" panose="02020603050405020304" pitchFamily="18" charset="0"/>
              <a:cs typeface="B Nazanin" panose="00000400000000000000" pitchFamily="2" charset="-78"/>
            </a:endParaRPr>
          </a:p>
          <a:p>
            <a:pPr algn="just">
              <a:lnSpc>
                <a:spcPct val="107000"/>
              </a:lnSpc>
              <a:spcAft>
                <a:spcPts val="800"/>
              </a:spcAft>
              <a:buFont typeface="Wingdings" panose="05000000000000000000" pitchFamily="2" charset="2"/>
              <a:buChar char="§"/>
            </a:pPr>
            <a:r>
              <a:rPr lang="en-US" sz="1800" dirty="0" err="1">
                <a:solidFill>
                  <a:srgbClr val="000000"/>
                </a:solidFill>
                <a:effectLst/>
                <a:latin typeface="Vazirmatn"/>
                <a:ea typeface="Times New Roman" panose="02020603050405020304" pitchFamily="18" charset="0"/>
                <a:cs typeface="B Nazanin" panose="00000400000000000000" pitchFamily="2" charset="-78"/>
              </a:rPr>
              <a:t>Guillford</a:t>
            </a:r>
            <a:r>
              <a:rPr lang="en-US" sz="1800" dirty="0">
                <a:solidFill>
                  <a:srgbClr val="000000"/>
                </a:solidFill>
                <a:effectLst/>
                <a:latin typeface="Vazirmatn"/>
                <a:ea typeface="Times New Roman" panose="02020603050405020304" pitchFamily="18" charset="0"/>
                <a:cs typeface="B Nazanin" panose="00000400000000000000" pitchFamily="2" charset="-78"/>
              </a:rPr>
              <a:t> J. intelligence</a:t>
            </a:r>
            <a:r>
              <a:rPr lang="ar-SA" sz="1800" dirty="0">
                <a:solidFill>
                  <a:srgbClr val="000000"/>
                </a:solidFill>
                <a:effectLst/>
                <a:latin typeface="Vazirmatn"/>
                <a:ea typeface="Times New Roman" panose="02020603050405020304" pitchFamily="18" charset="0"/>
                <a:cs typeface="B Nazanin" panose="00000400000000000000" pitchFamily="2" charset="-78"/>
              </a:rPr>
              <a:t>، </a:t>
            </a:r>
            <a:r>
              <a:rPr lang="en-US" sz="1800" dirty="0" err="1">
                <a:solidFill>
                  <a:srgbClr val="000000"/>
                </a:solidFill>
                <a:effectLst/>
                <a:latin typeface="Vazirmatn"/>
                <a:ea typeface="Times New Roman" panose="02020603050405020304" pitchFamily="18" charset="0"/>
                <a:cs typeface="B Nazanin" panose="00000400000000000000" pitchFamily="2" charset="-78"/>
              </a:rPr>
              <a:t>grativity</a:t>
            </a:r>
            <a:r>
              <a:rPr lang="en-US" sz="1800" dirty="0">
                <a:solidFill>
                  <a:srgbClr val="000000"/>
                </a:solidFill>
                <a:effectLst/>
                <a:latin typeface="Vazirmatn"/>
                <a:ea typeface="Times New Roman" panose="02020603050405020304" pitchFamily="18" charset="0"/>
                <a:cs typeface="B Nazanin" panose="00000400000000000000" pitchFamily="2" charset="-78"/>
              </a:rPr>
              <a:t> and their educational implications </a:t>
            </a:r>
            <a:r>
              <a:rPr lang="en-US" sz="1800" dirty="0" err="1">
                <a:solidFill>
                  <a:srgbClr val="000000"/>
                </a:solidFill>
                <a:effectLst/>
                <a:latin typeface="Vazirmatn"/>
                <a:ea typeface="Times New Roman" panose="02020603050405020304" pitchFamily="18" charset="0"/>
                <a:cs typeface="B Nazanin" panose="00000400000000000000" pitchFamily="2" charset="-78"/>
              </a:rPr>
              <a:t>Sanplego</a:t>
            </a:r>
            <a:r>
              <a:rPr lang="en-US" sz="1800" dirty="0">
                <a:solidFill>
                  <a:srgbClr val="000000"/>
                </a:solidFill>
                <a:effectLst/>
                <a:latin typeface="Vazirmatn"/>
                <a:ea typeface="Times New Roman" panose="02020603050405020304" pitchFamily="18" charset="0"/>
                <a:cs typeface="B Nazanin" panose="00000400000000000000" pitchFamily="2" charset="-78"/>
              </a:rPr>
              <a:t>. Robert </a:t>
            </a:r>
            <a:r>
              <a:rPr lang="en-US" sz="1800" dirty="0" err="1">
                <a:solidFill>
                  <a:srgbClr val="000000"/>
                </a:solidFill>
                <a:effectLst/>
                <a:latin typeface="Vazirmatn"/>
                <a:ea typeface="Times New Roman" panose="02020603050405020304" pitchFamily="18" charset="0"/>
                <a:cs typeface="B Nazanin" panose="00000400000000000000" pitchFamily="2" charset="-78"/>
              </a:rPr>
              <a:t>Rknopp</a:t>
            </a:r>
            <a:r>
              <a:rPr lang="en-US" sz="1800" dirty="0">
                <a:solidFill>
                  <a:srgbClr val="000000"/>
                </a:solidFill>
                <a:effectLst/>
                <a:latin typeface="Vazirmatn"/>
                <a:ea typeface="Times New Roman" panose="02020603050405020304" pitchFamily="18" charset="0"/>
                <a:cs typeface="B Nazanin" panose="00000400000000000000" pitchFamily="2" charset="-78"/>
              </a:rPr>
              <a:t> 1968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spcAft>
                <a:spcPts val="800"/>
              </a:spcAft>
              <a:buFont typeface="Wingdings" panose="05000000000000000000" pitchFamily="2" charset="2"/>
              <a:buChar char="§"/>
            </a:pPr>
            <a:r>
              <a:rPr lang="ar-SA" sz="1800" dirty="0">
                <a:solidFill>
                  <a:srgbClr val="000000"/>
                </a:solidFill>
                <a:effectLst/>
                <a:latin typeface="Vazirmatn"/>
                <a:ea typeface="Times New Roman" panose="02020603050405020304" pitchFamily="18" charset="0"/>
                <a:cs typeface="B Nazanin" panose="00000400000000000000" pitchFamily="2" charset="-78"/>
              </a:rPr>
              <a:t>منیژه شهنی، ییلاق روان‌شناس برای آموزش ص </a:t>
            </a:r>
            <a:r>
              <a:rPr lang="fa-IR" sz="1800" dirty="0">
                <a:solidFill>
                  <a:srgbClr val="000000"/>
                </a:solidFill>
                <a:effectLst/>
                <a:latin typeface="Vazirmatn"/>
                <a:ea typeface="Times New Roman" panose="02020603050405020304" pitchFamily="18" charset="0"/>
                <a:cs typeface="B Nazanin" panose="00000400000000000000" pitchFamily="2" charset="-78"/>
              </a:rPr>
              <a:t>۳۶۰ ۲. </a:t>
            </a:r>
            <a:r>
              <a:rPr lang="ar-SA" sz="1800" dirty="0">
                <a:solidFill>
                  <a:srgbClr val="000000"/>
                </a:solidFill>
                <a:effectLst/>
                <a:latin typeface="Vazirmatn"/>
                <a:ea typeface="Times New Roman" panose="02020603050405020304" pitchFamily="18" charset="0"/>
                <a:cs typeface="B Nazanin" panose="00000400000000000000" pitchFamily="2" charset="-78"/>
              </a:rPr>
              <a:t>جمال عابدی خلاقیت و شیوه ایجاد نو در اندازه‌گیری، آن مجله پژوهش‌های روان‌شناختی (دوازدهم، شماره </a:t>
            </a:r>
            <a:r>
              <a:rPr lang="fa-IR" sz="1800" dirty="0">
                <a:solidFill>
                  <a:srgbClr val="000000"/>
                </a:solidFill>
                <a:effectLst/>
                <a:latin typeface="Vazirmatn"/>
                <a:ea typeface="Times New Roman" panose="02020603050405020304" pitchFamily="18" charset="0"/>
                <a:cs typeface="B Nazanin" panose="00000400000000000000" pitchFamily="2" charset="-78"/>
              </a:rPr>
              <a:t>۱ </a:t>
            </a:r>
            <a:r>
              <a:rPr lang="ar-SA" sz="1800" dirty="0">
                <a:solidFill>
                  <a:srgbClr val="000000"/>
                </a:solidFill>
                <a:effectLst/>
                <a:latin typeface="Vazirmatn"/>
                <a:ea typeface="Times New Roman" panose="02020603050405020304" pitchFamily="18" charset="0"/>
                <a:cs typeface="B Nazanin" panose="00000400000000000000" pitchFamily="2" charset="-78"/>
              </a:rPr>
              <a:t>و </a:t>
            </a:r>
            <a:r>
              <a:rPr lang="fa-IR" sz="1800" dirty="0">
                <a:solidFill>
                  <a:srgbClr val="000000"/>
                </a:solidFill>
                <a:effectLst/>
                <a:latin typeface="Vazirmatn"/>
                <a:ea typeface="Times New Roman" panose="02020603050405020304" pitchFamily="18" charset="0"/>
                <a:cs typeface="B Nazanin" panose="00000400000000000000" pitchFamily="2" charset="-78"/>
              </a:rPr>
              <a:t>۲ </a:t>
            </a:r>
            <a:r>
              <a:rPr lang="ar-SA" sz="1800" dirty="0">
                <a:solidFill>
                  <a:srgbClr val="000000"/>
                </a:solidFill>
                <a:effectLst/>
                <a:latin typeface="Vazirmatn"/>
                <a:ea typeface="Times New Roman" panose="02020603050405020304" pitchFamily="18" charset="0"/>
                <a:cs typeface="B Nazanin" panose="00000400000000000000" pitchFamily="2" charset="-78"/>
              </a:rPr>
              <a:t>تابستان </a:t>
            </a:r>
            <a:r>
              <a:rPr lang="fa-IR" sz="1800" dirty="0">
                <a:solidFill>
                  <a:srgbClr val="000000"/>
                </a:solidFill>
                <a:effectLst/>
                <a:latin typeface="Vazirmatn"/>
                <a:ea typeface="Times New Roman" panose="02020603050405020304" pitchFamily="18" charset="0"/>
                <a:cs typeface="B Nazanin" panose="00000400000000000000" pitchFamily="2" charset="-78"/>
              </a:rPr>
              <a:t>۷۲) ۳. </a:t>
            </a:r>
            <a:r>
              <a:rPr lang="ar-SA" sz="1800" dirty="0">
                <a:solidFill>
                  <a:srgbClr val="000000"/>
                </a:solidFill>
                <a:effectLst/>
                <a:latin typeface="Vazirmatn"/>
                <a:ea typeface="Times New Roman" panose="02020603050405020304" pitchFamily="18" charset="0"/>
                <a:cs typeface="B Nazanin" panose="00000400000000000000" pitchFamily="2" charset="-78"/>
              </a:rPr>
              <a:t>رشد تکنولوژی، آموزشی مهر </a:t>
            </a:r>
            <a:r>
              <a:rPr lang="fa-IR" sz="1800" dirty="0">
                <a:solidFill>
                  <a:srgbClr val="000000"/>
                </a:solidFill>
                <a:effectLst/>
                <a:latin typeface="Vazirmatn"/>
                <a:ea typeface="Times New Roman" panose="02020603050405020304" pitchFamily="18" charset="0"/>
                <a:cs typeface="B Nazanin" panose="00000400000000000000" pitchFamily="2" charset="-78"/>
              </a:rPr>
              <a:t>۱۳۷۴</a:t>
            </a:r>
            <a:r>
              <a:rPr lang="ar-SA" sz="1800" dirty="0">
                <a:solidFill>
                  <a:srgbClr val="000000"/>
                </a:solidFill>
                <a:effectLst/>
                <a:latin typeface="Vazirmatn"/>
                <a:ea typeface="Times New Roman" panose="02020603050405020304" pitchFamily="18" charset="0"/>
                <a:cs typeface="B Nazanin" panose="00000400000000000000" pitchFamily="2" charset="-78"/>
              </a:rPr>
              <a:t>، رشد خلاقیت. </a:t>
            </a:r>
            <a:r>
              <a:rPr lang="fa-IR" sz="1800" dirty="0">
                <a:solidFill>
                  <a:srgbClr val="000000"/>
                </a:solidFill>
                <a:effectLst/>
                <a:latin typeface="Vazirmatn"/>
                <a:ea typeface="Times New Roman" panose="02020603050405020304" pitchFamily="18" charset="0"/>
                <a:cs typeface="B Nazanin" panose="00000400000000000000" pitchFamily="2" charset="-78"/>
              </a:rPr>
              <a:t>۴. </a:t>
            </a:r>
            <a:r>
              <a:rPr lang="ar-SA" sz="1800" dirty="0">
                <a:solidFill>
                  <a:srgbClr val="000000"/>
                </a:solidFill>
                <a:effectLst/>
                <a:latin typeface="Vazirmatn"/>
                <a:ea typeface="Times New Roman" panose="02020603050405020304" pitchFamily="18" charset="0"/>
                <a:cs typeface="B Nazanin" panose="00000400000000000000" pitchFamily="2" charset="-78"/>
              </a:rPr>
              <a:t>کارل راجرز درآمدی بر انسان، شدن ترجمه قاسم قاضی، ص</a:t>
            </a:r>
            <a:r>
              <a:rPr lang="fa-IR" sz="1800" dirty="0">
                <a:solidFill>
                  <a:srgbClr val="000000"/>
                </a:solidFill>
                <a:effectLst/>
                <a:latin typeface="Vazirmatn"/>
                <a:ea typeface="Times New Roman" panose="02020603050405020304" pitchFamily="18" charset="0"/>
                <a:cs typeface="B Nazanin" panose="00000400000000000000" pitchFamily="2" charset="-78"/>
              </a:rPr>
              <a:t>۱۴۵ </a:t>
            </a:r>
            <a:r>
              <a:rPr lang="ar-SA" sz="1800" dirty="0">
                <a:solidFill>
                  <a:srgbClr val="000000"/>
                </a:solidFill>
                <a:effectLst/>
                <a:latin typeface="Vazirmatn"/>
                <a:ea typeface="Times New Roman" panose="02020603050405020304" pitchFamily="18" charset="0"/>
                <a:cs typeface="B Nazanin" panose="00000400000000000000" pitchFamily="2" charset="-78"/>
              </a:rPr>
              <a:t>علی‌اکبر، سیف روان‌شناسی پرورش، ص </a:t>
            </a:r>
            <a:r>
              <a:rPr lang="fa-IR" sz="1800" dirty="0">
                <a:solidFill>
                  <a:srgbClr val="000000"/>
                </a:solidFill>
                <a:effectLst/>
                <a:latin typeface="Vazirmatn"/>
                <a:ea typeface="Times New Roman" panose="02020603050405020304" pitchFamily="18" charset="0"/>
                <a:cs typeface="B Nazanin" panose="00000400000000000000" pitchFamily="2" charset="-78"/>
              </a:rPr>
              <a:t>۳۴۲</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spcAft>
                <a:spcPts val="800"/>
              </a:spcAft>
              <a:buFont typeface="Wingdings" panose="05000000000000000000" pitchFamily="2" charset="2"/>
              <a:buChar char="§"/>
            </a:pPr>
            <a:r>
              <a:rPr lang="ar-SA" sz="1800" dirty="0">
                <a:solidFill>
                  <a:srgbClr val="000000"/>
                </a:solidFill>
                <a:effectLst/>
                <a:latin typeface="Vazirmatn"/>
                <a:ea typeface="Times New Roman" panose="02020603050405020304" pitchFamily="18" charset="0"/>
                <a:cs typeface="B Nazanin" panose="00000400000000000000" pitchFamily="2" charset="-78"/>
              </a:rPr>
              <a:t>شیوه</a:t>
            </a:r>
            <a:r>
              <a:rPr lang="fa-IR" sz="1800" dirty="0">
                <a:solidFill>
                  <a:srgbClr val="000000"/>
                </a:solidFill>
                <a:effectLst/>
                <a:latin typeface="Vazirmatn"/>
                <a:ea typeface="Times New Roman" panose="02020603050405020304" pitchFamily="18" charset="0"/>
                <a:cs typeface="B Nazanin" panose="00000400000000000000" pitchFamily="2" charset="-78"/>
              </a:rPr>
              <a:t>‌</a:t>
            </a:r>
            <a:r>
              <a:rPr lang="ar-SA" sz="1800" dirty="0">
                <a:solidFill>
                  <a:srgbClr val="000000"/>
                </a:solidFill>
                <a:effectLst/>
                <a:latin typeface="Vazirmatn"/>
                <a:ea typeface="Times New Roman" panose="02020603050405020304" pitchFamily="18" charset="0"/>
                <a:cs typeface="B Nazanin" panose="00000400000000000000" pitchFamily="2" charset="-78"/>
              </a:rPr>
              <a:t>های روابط والدین با کودکان تیز هوش وپرورش خلافیت.</a:t>
            </a:r>
            <a:r>
              <a:rPr lang="fa-IR" sz="1800" dirty="0">
                <a:solidFill>
                  <a:srgbClr val="000000"/>
                </a:solidFill>
                <a:effectLst/>
                <a:latin typeface="Vazirmatn"/>
                <a:ea typeface="Times New Roman" panose="02020603050405020304" pitchFamily="18" charset="0"/>
                <a:cs typeface="B Nazanin" panose="00000400000000000000" pitchFamily="2" charset="-78"/>
              </a:rPr>
              <a:t> </a:t>
            </a:r>
            <a:r>
              <a:rPr lang="ar-SA" sz="1800" dirty="0">
                <a:solidFill>
                  <a:srgbClr val="000000"/>
                </a:solidFill>
                <a:effectLst/>
                <a:latin typeface="Vazirmatn"/>
                <a:ea typeface="Times New Roman" panose="02020603050405020304" pitchFamily="18" charset="0"/>
                <a:cs typeface="B Nazanin" panose="00000400000000000000" pitchFamily="2" charset="-78"/>
              </a:rPr>
              <a:t>بنائیان سفید،</a:t>
            </a:r>
            <a:r>
              <a:rPr lang="fa-IR" sz="1800" dirty="0">
                <a:solidFill>
                  <a:srgbClr val="000000"/>
                </a:solidFill>
                <a:effectLst/>
                <a:latin typeface="Vazirmatn"/>
                <a:ea typeface="Times New Roman" panose="02020603050405020304" pitchFamily="18" charset="0"/>
                <a:cs typeface="B Nazanin" panose="00000400000000000000" pitchFamily="2" charset="-78"/>
              </a:rPr>
              <a:t> </a:t>
            </a:r>
            <a:r>
              <a:rPr lang="ar-SA" sz="1800" dirty="0">
                <a:solidFill>
                  <a:srgbClr val="000000"/>
                </a:solidFill>
                <a:effectLst/>
                <a:latin typeface="Vazirmatn"/>
                <a:ea typeface="Times New Roman" panose="02020603050405020304" pitchFamily="18" charset="0"/>
                <a:cs typeface="B Nazanin" panose="00000400000000000000" pitchFamily="2" charset="-78"/>
              </a:rPr>
              <a:t>محمد،</a:t>
            </a:r>
            <a:r>
              <a:rPr lang="fa-IR" sz="1800" dirty="0">
                <a:solidFill>
                  <a:srgbClr val="000000"/>
                </a:solidFill>
                <a:effectLst/>
                <a:latin typeface="Vazirmatn"/>
                <a:ea typeface="Times New Roman" panose="02020603050405020304" pitchFamily="18" charset="0"/>
                <a:cs typeface="B Nazanin" panose="00000400000000000000" pitchFamily="2" charset="-78"/>
              </a:rPr>
              <a:t> </a:t>
            </a:r>
            <a:r>
              <a:rPr lang="ar-SA" sz="1800" dirty="0">
                <a:solidFill>
                  <a:srgbClr val="000000"/>
                </a:solidFill>
                <a:effectLst/>
                <a:latin typeface="Vazirmatn"/>
                <a:ea typeface="Times New Roman" panose="02020603050405020304" pitchFamily="18" charset="0"/>
                <a:cs typeface="B Nazanin" panose="00000400000000000000" pitchFamily="2" charset="-78"/>
              </a:rPr>
              <a:t>مجله استعدادهای درخشان،</a:t>
            </a:r>
            <a:r>
              <a:rPr lang="fa-IR" sz="1800" dirty="0">
                <a:solidFill>
                  <a:srgbClr val="000000"/>
                </a:solidFill>
                <a:effectLst/>
                <a:latin typeface="Vazirmatn"/>
                <a:ea typeface="Times New Roman" panose="02020603050405020304" pitchFamily="18" charset="0"/>
                <a:cs typeface="B Nazanin" panose="00000400000000000000" pitchFamily="2" charset="-78"/>
              </a:rPr>
              <a:t> (</a:t>
            </a:r>
            <a:r>
              <a:rPr lang="ar-SA" sz="1800" dirty="0">
                <a:solidFill>
                  <a:srgbClr val="000000"/>
                </a:solidFill>
                <a:effectLst/>
                <a:latin typeface="Vazirmatn"/>
                <a:ea typeface="Times New Roman" panose="02020603050405020304" pitchFamily="18" charset="0"/>
                <a:cs typeface="B Nazanin" panose="00000400000000000000" pitchFamily="2" charset="-78"/>
              </a:rPr>
              <a:t>زمستان،</a:t>
            </a:r>
            <a:r>
              <a:rPr lang="fa-IR" sz="1800" dirty="0">
                <a:solidFill>
                  <a:srgbClr val="000000"/>
                </a:solidFill>
                <a:effectLst/>
                <a:latin typeface="Vazirmatn"/>
                <a:ea typeface="Times New Roman" panose="02020603050405020304" pitchFamily="18" charset="0"/>
                <a:cs typeface="B Nazanin" panose="00000400000000000000" pitchFamily="2" charset="-78"/>
              </a:rPr>
              <a:t> </a:t>
            </a:r>
            <a:r>
              <a:rPr lang="ar-SA" sz="1800" dirty="0">
                <a:solidFill>
                  <a:srgbClr val="000000"/>
                </a:solidFill>
                <a:effectLst/>
                <a:latin typeface="Vazirmatn"/>
                <a:ea typeface="Times New Roman" panose="02020603050405020304" pitchFamily="18" charset="0"/>
                <a:cs typeface="B Nazanin" panose="00000400000000000000" pitchFamily="2" charset="-78"/>
              </a:rPr>
              <a:t>1373)</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4984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40822" y="293616"/>
            <a:ext cx="7441035" cy="5729680"/>
          </a:xfrm>
        </p:spPr>
        <p:txBody>
          <a:bodyPr>
            <a:normAutofit/>
          </a:bodyPr>
          <a:lstStyle/>
          <a:p>
            <a:pPr marL="0" indent="0" algn="ctr" rtl="1">
              <a:lnSpc>
                <a:spcPct val="107000"/>
              </a:lnSpc>
              <a:spcAft>
                <a:spcPts val="800"/>
              </a:spcAft>
              <a:buNone/>
            </a:pPr>
            <a:r>
              <a:rPr lang="ar-SA" sz="2800" b="1" dirty="0">
                <a:solidFill>
                  <a:srgbClr val="000000"/>
                </a:solidFill>
                <a:effectLst/>
                <a:latin typeface="Vazirmatn"/>
                <a:ea typeface="Times New Roman" panose="02020603050405020304" pitchFamily="18" charset="0"/>
                <a:cs typeface="B Titr" panose="00000700000000000000" pitchFamily="2" charset="-78"/>
              </a:rPr>
              <a:t>تحول و پیشرفت در آموزش‌وپرورش</a:t>
            </a:r>
            <a:endParaRPr lang="fa-IR" sz="2800" b="1" dirty="0">
              <a:solidFill>
                <a:srgbClr val="000000"/>
              </a:solidFill>
              <a:effectLst/>
              <a:latin typeface="Vazirmatn"/>
              <a:ea typeface="Times New Roman" panose="02020603050405020304" pitchFamily="18" charset="0"/>
              <a:cs typeface="B Titr" panose="00000700000000000000" pitchFamily="2" charset="-78"/>
            </a:endParaRPr>
          </a:p>
          <a:p>
            <a:pPr marL="0" indent="0" algn="ctr" rtl="1">
              <a:lnSpc>
                <a:spcPct val="107000"/>
              </a:lnSpc>
              <a:spcAft>
                <a:spcPts val="800"/>
              </a:spcAft>
              <a:buNone/>
            </a:pPr>
            <a:endParaRPr lang="fa-IR" sz="2800" b="1" dirty="0">
              <a:solidFill>
                <a:srgbClr val="000000"/>
              </a:solidFill>
              <a:effectLst/>
              <a:latin typeface="Vazirmatn"/>
              <a:ea typeface="Times New Roman" panose="02020603050405020304" pitchFamily="18" charset="0"/>
              <a:cs typeface="B Titr" panose="00000700000000000000" pitchFamily="2" charset="-78"/>
            </a:endParaRPr>
          </a:p>
          <a:p>
            <a:pPr marL="76200" algn="just" rtl="1">
              <a:lnSpc>
                <a:spcPct val="107000"/>
              </a:lnSpc>
              <a:spcAft>
                <a:spcPts val="800"/>
              </a:spcAft>
            </a:pPr>
            <a:r>
              <a:rPr lang="ar-SA" sz="2400" dirty="0">
                <a:solidFill>
                  <a:srgbClr val="000000"/>
                </a:solidFill>
                <a:effectLst/>
                <a:latin typeface="Vazirmatn"/>
                <a:ea typeface="Times New Roman" panose="02020603050405020304" pitchFamily="18" charset="0"/>
                <a:cs typeface="B Nazanin" panose="00000400000000000000" pitchFamily="2" charset="-78"/>
              </a:rPr>
              <a:t>آموزش‌وپرورش، نیازمند تحول است توجه به جایگاه آموزش‌وپرورش و معیشت معلمان ضروری است. برای رسیدن به تحول و پیشرفت، تنها مسیر بودجه نیست، بلکه استقرار نظام بهره‌وری افزایش ظرفیت‌هاست.</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76200" algn="just" rtl="1">
              <a:lnSpc>
                <a:spcPct val="107000"/>
              </a:lnSpc>
              <a:spcAft>
                <a:spcPts val="800"/>
              </a:spcAft>
            </a:pPr>
            <a:r>
              <a:rPr lang="ar-SA" sz="2400" dirty="0">
                <a:solidFill>
                  <a:srgbClr val="000000"/>
                </a:solidFill>
                <a:effectLst/>
                <a:latin typeface="Vazirmatn"/>
                <a:ea typeface="Times New Roman" panose="02020603050405020304" pitchFamily="18" charset="0"/>
                <a:cs typeface="B Nazanin" panose="00000400000000000000" pitchFamily="2" charset="-78"/>
              </a:rPr>
              <a:t> در حقیقت هر حرکت اصلاحی باید باتوجه‌به اصول، مبانی و ارزش‌ها باشد. توجه و اعتقاد به اصول و ارزش‌های نظام، یعنی اعتقاد به آزادی، استقلال، عزت و اقتدار کشور، مردم‌سالاری دینی، احترام به مردم که تبلور ارزش‌های فردی و ملی را به همراه خواهد داشت و نیز بشریت و توسعه دستاورد دو گوهر علم و استقلال هستند</a:t>
            </a:r>
            <a:r>
              <a:rPr lang="en-US" sz="2400" dirty="0">
                <a:solidFill>
                  <a:srgbClr val="000000"/>
                </a:solidFill>
                <a:effectLst/>
                <a:latin typeface="Vazirmatn"/>
                <a:ea typeface="Times New Roman" panose="02020603050405020304" pitchFamily="18" charset="0"/>
                <a:cs typeface="B Nazanin" panose="00000400000000000000" pitchFamily="2" charset="-78"/>
              </a:rPr>
              <a:t>. </a:t>
            </a:r>
            <a:r>
              <a:rPr lang="ar-SA" sz="2400" dirty="0">
                <a:solidFill>
                  <a:srgbClr val="000000"/>
                </a:solidFill>
                <a:effectLst/>
                <a:latin typeface="Vazirmatn"/>
                <a:ea typeface="Times New Roman" panose="02020603050405020304" pitchFamily="18" charset="0"/>
                <a:cs typeface="B Nazanin" panose="00000400000000000000" pitchFamily="2" charset="-78"/>
              </a:rPr>
              <a:t>البته تحول باید با دو هدف ارتقای کیفیت و کاهش هزینه صورت بگیرد، و مدیریت دانش‌بنیان و مبتنی بر علم باید در آموزش‌وپرورش نهادینه شود . (اجلاس </a:t>
            </a:r>
            <a:r>
              <a:rPr lang="fa-IR" sz="2400" dirty="0">
                <a:solidFill>
                  <a:srgbClr val="000000"/>
                </a:solidFill>
                <a:effectLst/>
                <a:latin typeface="Vazirmatn"/>
                <a:ea typeface="Times New Roman" panose="02020603050405020304" pitchFamily="18" charset="0"/>
                <a:cs typeface="B Nazanin" panose="00000400000000000000" pitchFamily="2" charset="-78"/>
              </a:rPr>
              <a:t>۹۴</a:t>
            </a:r>
            <a:r>
              <a:rPr lang="ar-SA" sz="2400" dirty="0">
                <a:solidFill>
                  <a:srgbClr val="000000"/>
                </a:solidFill>
                <a:effectLst/>
                <a:latin typeface="Vazirmatn"/>
                <a:ea typeface="Times New Roman" panose="02020603050405020304" pitchFamily="18" charset="0"/>
                <a:cs typeface="B Nazanin" panose="00000400000000000000" pitchFamily="2" charset="-78"/>
              </a:rPr>
              <a:t> آموزش‌وپرورش، ابوترابی)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indent="0" algn="r">
              <a:buNone/>
            </a:pPr>
            <a:endParaRPr lang="en-US" sz="2000" dirty="0">
              <a:cs typeface="B Nazanin" panose="00000400000000000000" pitchFamily="2" charset="-78"/>
            </a:endParaRPr>
          </a:p>
        </p:txBody>
      </p:sp>
    </p:spTree>
    <p:extLst>
      <p:ext uri="{BB962C8B-B14F-4D97-AF65-F5344CB8AC3E}">
        <p14:creationId xmlns:p14="http://schemas.microsoft.com/office/powerpoint/2010/main" val="32265577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602" y="4529996"/>
            <a:ext cx="8983121" cy="1568800"/>
          </a:xfrm>
        </p:spPr>
        <p:txBody>
          <a:bodyPr/>
          <a:lstStyle/>
          <a:p>
            <a:pPr algn="ctr">
              <a:lnSpc>
                <a:spcPct val="200000"/>
              </a:lnSpc>
            </a:pPr>
            <a:r>
              <a:rPr lang="fa-IR" spc="-300" dirty="0">
                <a:latin typeface="Andalus" panose="02020603050405020304" pitchFamily="18" charset="-78"/>
                <a:cs typeface="Andalus" panose="02020603050405020304" pitchFamily="18" charset="-78"/>
              </a:rPr>
              <a:t>با تشکر: دکتر  محمد  بنائیان  سفید</a:t>
            </a:r>
            <a:endParaRPr lang="en-US" spc="-300"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5603846" y="1301250"/>
            <a:ext cx="5549225" cy="2127750"/>
          </a:xfrm>
        </p:spPr>
        <p:txBody>
          <a:bodyPr>
            <a:noAutofit/>
          </a:bodyPr>
          <a:lstStyle/>
          <a:p>
            <a:pPr marL="0" indent="0" algn="ctr">
              <a:lnSpc>
                <a:spcPct val="200000"/>
              </a:lnSpc>
              <a:buNone/>
            </a:pPr>
            <a:r>
              <a:rPr lang="fa-IR" sz="5400" b="1" dirty="0">
                <a:latin typeface="IranNastaliq" panose="02020505000000020003" pitchFamily="18" charset="0"/>
                <a:cs typeface="IranNastaliq" panose="02020505000000020003" pitchFamily="18" charset="0"/>
              </a:rPr>
              <a:t>ازبذل توجه شما معززان سپاسگزاریم</a:t>
            </a:r>
          </a:p>
          <a:p>
            <a:pPr marL="0" indent="0" algn="ctr">
              <a:lnSpc>
                <a:spcPct val="200000"/>
              </a:lnSpc>
              <a:buNone/>
            </a:pPr>
            <a:endParaRPr lang="fa-IR" sz="5000" dirty="0">
              <a:latin typeface="IranNastaliq" panose="02020505000000020003" pitchFamily="18" charset="0"/>
              <a:cs typeface="IranNastaliq" panose="02020505000000020003" pitchFamily="18" charset="0"/>
            </a:endParaRPr>
          </a:p>
          <a:p>
            <a:pPr marL="0" indent="0" algn="ctr">
              <a:lnSpc>
                <a:spcPct val="200000"/>
              </a:lnSpc>
              <a:buNone/>
            </a:pPr>
            <a:endParaRPr lang="en-US" sz="5000" dirty="0">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1543408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4594" y="406866"/>
            <a:ext cx="8300017" cy="1280890"/>
          </a:xfrm>
        </p:spPr>
        <p:txBody>
          <a:bodyPr>
            <a:normAutofit/>
          </a:bodyPr>
          <a:lstStyle/>
          <a:p>
            <a:pPr algn="ctr"/>
            <a:r>
              <a:rPr lang="ar-SA" sz="3200" dirty="0">
                <a:solidFill>
                  <a:srgbClr val="000000"/>
                </a:solidFill>
                <a:effectLst/>
                <a:latin typeface="Vazirmatn"/>
                <a:ea typeface="Times New Roman" panose="02020603050405020304" pitchFamily="18" charset="0"/>
                <a:cs typeface="B Titr" panose="00000700000000000000" pitchFamily="2" charset="-78"/>
              </a:rPr>
              <a:t>جایگاه معلم</a:t>
            </a:r>
            <a:endParaRPr lang="en-US" sz="3000" dirty="0">
              <a:cs typeface="B Titr" panose="00000700000000000000" pitchFamily="2" charset="-78"/>
            </a:endParaRPr>
          </a:p>
        </p:txBody>
      </p:sp>
      <p:sp>
        <p:nvSpPr>
          <p:cNvPr id="3" name="Content Placeholder 2"/>
          <p:cNvSpPr>
            <a:spLocks noGrp="1"/>
          </p:cNvSpPr>
          <p:nvPr>
            <p:ph sz="half" idx="2"/>
          </p:nvPr>
        </p:nvSpPr>
        <p:spPr>
          <a:xfrm>
            <a:off x="3204594" y="1249961"/>
            <a:ext cx="8300017" cy="5201174"/>
          </a:xfrm>
        </p:spPr>
        <p:txBody>
          <a:bodyPr>
            <a:normAutofit/>
          </a:bodyPr>
          <a:lstStyle/>
          <a:p>
            <a:pPr marL="0" indent="0" algn="just" rtl="1">
              <a:buNone/>
            </a:pPr>
            <a:r>
              <a:rPr lang="ar-SA" sz="2000" dirty="0">
                <a:solidFill>
                  <a:srgbClr val="000000"/>
                </a:solidFill>
                <a:effectLst/>
                <a:latin typeface="Vazirmatn"/>
                <a:ea typeface="Times New Roman" panose="02020603050405020304" pitchFamily="18" charset="0"/>
                <a:cs typeface="B Nazanin" panose="00000400000000000000" pitchFamily="2" charset="-78"/>
              </a:rPr>
              <a:t>معلم کارگزار اصلی تعلیم‌وتربیت و قلب تپنده نظام آموزش هر کشور است و نظام آموزش هیچ کشوری جز به دست توانمند معلمان علاقه‌مند آن کشور سامان نمی‌یابد. هر چه هرم ارتقا دانش، توانایی، مهارت و صلاحیت‌های حرفه‌ای و تخصصی، اخلاق حرفه‌ای و تعلق سازمانی بالاتر باشد آن نظام تعلیم‌وتربیت موفق‌تر، پویاتر و مؤثرتر خواهد بود. آنچه که کودکان و نوجوانان در مدرسه کسب می‌کنند، متأثر از خصوصیات، شایستگی‌های دینی، تربیتی، علمی،  فرهنگی، اجتماعی، اخلاقی و معنوی معلمان است</a:t>
            </a:r>
            <a:r>
              <a:rPr lang="en-US" sz="2000" dirty="0">
                <a:solidFill>
                  <a:srgbClr val="000000"/>
                </a:solidFill>
                <a:effectLst/>
                <a:latin typeface="Vazirmatn"/>
                <a:ea typeface="Times New Roman" panose="02020603050405020304" pitchFamily="18" charset="0"/>
                <a:cs typeface="B Nazanin" panose="00000400000000000000" pitchFamily="2" charset="-78"/>
              </a:rPr>
              <a:t>. </a:t>
            </a:r>
            <a:r>
              <a:rPr lang="ar-SA" sz="2000" dirty="0">
                <a:solidFill>
                  <a:srgbClr val="000000"/>
                </a:solidFill>
                <a:effectLst/>
                <a:latin typeface="Vazirmatn"/>
                <a:ea typeface="Times New Roman" panose="02020603050405020304" pitchFamily="18" charset="0"/>
                <a:cs typeface="B Nazanin" panose="00000400000000000000" pitchFamily="2" charset="-78"/>
              </a:rPr>
              <a:t>تحول نظام تعلیم‌وتربیت تحول و دگرگونی در نظام حکومتی را در برخواهد داشت، چرا که دانش‌آموختگان همین مدارس هستند که کارگزاران خدوم و پرتلاش و سازنده آینده کشور خواهند بود، باید یک نوع تفکر سیستمی بین دو میز دانش‌آموزی با میز مدیریتی و کاری برحسب نیاز جامعه موردتوجه قرار گیرد</a:t>
            </a:r>
            <a:r>
              <a:rPr lang="en-US" sz="2000" dirty="0">
                <a:solidFill>
                  <a:srgbClr val="000000"/>
                </a:solidFill>
                <a:effectLst/>
                <a:latin typeface="Vazirmatn"/>
                <a:ea typeface="Times New Roman" panose="02020603050405020304" pitchFamily="18" charset="0"/>
                <a:cs typeface="B Nazanin" panose="00000400000000000000" pitchFamily="2" charset="-78"/>
              </a:rPr>
              <a:t>. </a:t>
            </a:r>
            <a:r>
              <a:rPr lang="ar-SA" sz="2000" dirty="0">
                <a:solidFill>
                  <a:srgbClr val="000000"/>
                </a:solidFill>
                <a:effectLst/>
                <a:latin typeface="Vazirmatn"/>
                <a:ea typeface="Times New Roman" panose="02020603050405020304" pitchFamily="18" charset="0"/>
                <a:cs typeface="B Nazanin" panose="00000400000000000000" pitchFamily="2" charset="-78"/>
              </a:rPr>
              <a:t>امروزه سرمایه‌گذاری برای نظام تعلیم‌وتربیت هزینه بشمار نمی‌رود، بلکه سرمایه‌گذاری برای بشریت و وصول به عدالت اجتماعی محسوب می‌گردد در عصر معاصر باتوجه‌به پیشرفت‌های محیرالعقول علم و فناوری، هنوز هیچ‌چیز نتوانسته است جای معلم را پر کند و معلم به‌عنوان سرمایه‌های ملی هر کشور به شمار می‌رود که سرمایه‌گذاری در دانشگاه فرهنگیان و ارتقا جایگاه منابع انسانی در همه کشورهای جهان، نوعی سرمایه‌گذاری در پیشرفت و توسعه کشورها به‌حساب می‌آید که باتوجه‌به جایگاه علم و عالم در قرآن و جایگاه ویژه معلمین در نظام تعلیم‌وتربیت در ایران اسلامی باید اهتمام مضاعفی را مصروف نمود</a:t>
            </a:r>
            <a:r>
              <a:rPr lang="fa-IR" sz="2000" dirty="0">
                <a:solidFill>
                  <a:srgbClr val="000000"/>
                </a:solidFill>
                <a:effectLst/>
                <a:latin typeface="Vazirmatn"/>
                <a:ea typeface="Times New Roman" panose="02020603050405020304" pitchFamily="18" charset="0"/>
                <a:cs typeface="B Nazanin" panose="00000400000000000000" pitchFamily="2" charset="-78"/>
              </a:rPr>
              <a:t>. </a:t>
            </a:r>
            <a:r>
              <a:rPr lang="ar-SA" sz="2000" dirty="0">
                <a:solidFill>
                  <a:srgbClr val="000000"/>
                </a:solidFill>
                <a:effectLst/>
                <a:latin typeface="Vazirmatn"/>
                <a:ea typeface="Times New Roman" panose="02020603050405020304" pitchFamily="18" charset="0"/>
                <a:cs typeface="B Nazanin" panose="00000400000000000000" pitchFamily="2" charset="-78"/>
              </a:rPr>
              <a:t>معلم گرانیگاه، شاه‌بیت و لب‌اللباب نظام تعلیم‌وتربیت است، بی‌توجهی به نقش ماندگار معلم یعنی ایجاد چالش در تحقق اهداف و ازدست‌دادن هویت، ماهیت و فلسفه وجودی آموزش‌وپرورش است</a:t>
            </a:r>
            <a:r>
              <a:rPr lang="en-US" sz="2000" dirty="0">
                <a:solidFill>
                  <a:srgbClr val="000000"/>
                </a:solidFill>
                <a:effectLst/>
                <a:latin typeface="Vazirmatn"/>
                <a:ea typeface="Times New Roman" panose="02020603050405020304" pitchFamily="18" charset="0"/>
                <a:cs typeface="B Nazanin" panose="00000400000000000000" pitchFamily="2" charset="-78"/>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buNone/>
            </a:pPr>
            <a:endParaRPr lang="fa-IR" sz="2000" dirty="0">
              <a:cs typeface="B Nazanin" panose="00000400000000000000" pitchFamily="2" charset="-78"/>
            </a:endParaRPr>
          </a:p>
        </p:txBody>
      </p:sp>
    </p:spTree>
    <p:extLst>
      <p:ext uri="{BB962C8B-B14F-4D97-AF65-F5344CB8AC3E}">
        <p14:creationId xmlns:p14="http://schemas.microsoft.com/office/powerpoint/2010/main" val="2014839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dirty="0">
                <a:solidFill>
                  <a:srgbClr val="000000"/>
                </a:solidFill>
                <a:effectLst/>
                <a:latin typeface="Vazirmatn"/>
                <a:ea typeface="Times New Roman" panose="02020603050405020304" pitchFamily="18" charset="0"/>
                <a:cs typeface="B Titr" panose="00000700000000000000" pitchFamily="2" charset="-78"/>
              </a:rPr>
              <a:t>اصول برنامه‌ریزی درسی در سه محور مطرح است</a:t>
            </a:r>
            <a:endParaRPr lang="en-US" sz="5400" dirty="0">
              <a:cs typeface="B Titr" panose="00000700000000000000" pitchFamily="2" charset="-78"/>
            </a:endParaRPr>
          </a:p>
        </p:txBody>
      </p:sp>
      <p:sp>
        <p:nvSpPr>
          <p:cNvPr id="8" name="Content Placeholder 7"/>
          <p:cNvSpPr>
            <a:spLocks noGrp="1"/>
          </p:cNvSpPr>
          <p:nvPr>
            <p:ph sz="half" idx="2"/>
          </p:nvPr>
        </p:nvSpPr>
        <p:spPr>
          <a:xfrm>
            <a:off x="2592924" y="1543574"/>
            <a:ext cx="8911687" cy="4622334"/>
          </a:xfrm>
        </p:spPr>
        <p:txBody>
          <a:bodyPr>
            <a:normAutofit/>
          </a:bodyPr>
          <a:lstStyle/>
          <a:p>
            <a:pPr marL="76200" algn="just" rtl="1">
              <a:lnSpc>
                <a:spcPct val="107000"/>
              </a:lnSpc>
              <a:spcAft>
                <a:spcPts val="800"/>
              </a:spcAft>
            </a:pPr>
            <a:r>
              <a:rPr lang="ar-SA" sz="2000" dirty="0">
                <a:solidFill>
                  <a:srgbClr val="000000"/>
                </a:solidFill>
                <a:effectLst/>
                <a:latin typeface="Vazirmatn"/>
                <a:ea typeface="Times New Roman" panose="02020603050405020304" pitchFamily="18" charset="0"/>
                <a:cs typeface="B Nazanin" panose="00000400000000000000" pitchFamily="2" charset="-78"/>
              </a:rPr>
              <a:t>برنامه‌ریزی درسی آشکار؛ یعنی آنچه که در سیلابس‌ها و محتوای کتب درسی مطرح می‌شود</a:t>
            </a:r>
            <a:r>
              <a:rPr lang="en-US" sz="2000" dirty="0">
                <a:solidFill>
                  <a:srgbClr val="000000"/>
                </a:solidFill>
                <a:effectLst/>
                <a:latin typeface="Vazirmatn"/>
                <a:ea typeface="Times New Roman" panose="02020603050405020304" pitchFamily="18" charset="0"/>
                <a:cs typeface="B Nazanin" panose="00000400000000000000" pitchFamily="2" charset="-78"/>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76200" algn="just" rtl="1">
              <a:lnSpc>
                <a:spcPct val="107000"/>
              </a:lnSpc>
              <a:spcAft>
                <a:spcPts val="800"/>
              </a:spcAft>
            </a:pPr>
            <a:r>
              <a:rPr lang="ar-SA" sz="2000" dirty="0">
                <a:solidFill>
                  <a:srgbClr val="000000"/>
                </a:solidFill>
                <a:effectLst/>
                <a:latin typeface="Vazirmatn"/>
                <a:ea typeface="Times New Roman" panose="02020603050405020304" pitchFamily="18" charset="0"/>
                <a:cs typeface="B Nazanin" panose="00000400000000000000" pitchFamily="2" charset="-78"/>
              </a:rPr>
              <a:t>برنامه‌ریزی درسی پنهان؛ یعنی، رفتار، گفتار، نحوه تعامل، سبک زندگی، معلم و دانش‌آموز و دست‌اندرکاران مدرسه که تأثیر زیادی در الگوپذیری دارد</a:t>
            </a:r>
            <a:r>
              <a:rPr lang="en-US" sz="2000" dirty="0">
                <a:solidFill>
                  <a:srgbClr val="000000"/>
                </a:solidFill>
                <a:effectLst/>
                <a:latin typeface="Vazirmatn"/>
                <a:ea typeface="Times New Roman" panose="02020603050405020304" pitchFamily="18" charset="0"/>
                <a:cs typeface="B Nazanin" panose="00000400000000000000" pitchFamily="2" charset="-78"/>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76200" algn="just" rtl="1">
              <a:lnSpc>
                <a:spcPct val="107000"/>
              </a:lnSpc>
              <a:spcAft>
                <a:spcPts val="800"/>
              </a:spcAft>
            </a:pPr>
            <a:r>
              <a:rPr lang="ar-SA" sz="2000" dirty="0">
                <a:solidFill>
                  <a:srgbClr val="000000"/>
                </a:solidFill>
                <a:effectLst/>
                <a:latin typeface="Vazirmatn"/>
                <a:ea typeface="Times New Roman" panose="02020603050405020304" pitchFamily="18" charset="0"/>
                <a:cs typeface="B Nazanin" panose="00000400000000000000" pitchFamily="2" charset="-78"/>
              </a:rPr>
              <a:t>برنامه‌ریزی پوچ یا مغفول شده؛ یعنی آمادگی معلم و اشرافیت او بر مسائل تدریس، چنانچه مواردی که می‌بایست کتب درسی لحاظ می‌شد، اما نیامده است و یا مواردی که ضرورت نداشته است در کتب درس بیان شود، را شناسایی، و علاوه بر اقدام‌پژوهی در کلاس درس به برنامه‌ریزان پیشنهاد نماید.</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indent="0" algn="r">
              <a:buNone/>
            </a:pPr>
            <a:r>
              <a:rPr lang="ar-SA" sz="2000" dirty="0">
                <a:solidFill>
                  <a:srgbClr val="000000"/>
                </a:solidFill>
                <a:effectLst/>
                <a:latin typeface="Vazirmatn"/>
                <a:ea typeface="Times New Roman" panose="02020603050405020304" pitchFamily="18" charset="0"/>
                <a:cs typeface="B Nazanin" panose="00000400000000000000" pitchFamily="2" charset="-78"/>
              </a:rPr>
              <a:t>علت عدم موفقیت در تغییر نظام آموزش بی‌توجهی به نقش محوری معلم بوده است: ما برای تحقق چشم‌انداز </a:t>
            </a:r>
            <a:r>
              <a:rPr lang="fa-IR" sz="2000" dirty="0">
                <a:solidFill>
                  <a:srgbClr val="000000"/>
                </a:solidFill>
                <a:effectLst/>
                <a:latin typeface="Vazirmatn"/>
                <a:ea typeface="Times New Roman" panose="02020603050405020304" pitchFamily="18" charset="0"/>
                <a:cs typeface="B Nazanin" panose="00000400000000000000" pitchFamily="2" charset="-78"/>
              </a:rPr>
              <a:t>۲۰</a:t>
            </a:r>
            <a:r>
              <a:rPr lang="ar-SA" sz="2000" dirty="0">
                <a:solidFill>
                  <a:srgbClr val="000000"/>
                </a:solidFill>
                <a:effectLst/>
                <a:latin typeface="Vazirmatn"/>
                <a:ea typeface="Times New Roman" panose="02020603050405020304" pitchFamily="18" charset="0"/>
                <a:cs typeface="B Nazanin" panose="00000400000000000000" pitchFamily="2" charset="-78"/>
              </a:rPr>
              <a:t>ساله نیاز به تحول عمیق در نظام آموزشی و تربیتی کشور داریم، معلم با پذیرش مسئولیت معلمی، ایمان را در لوح جان و ضمیرهای پاک متعلمین حک می‌کند و ندای فطرت را به گوش آنان می‌رساند</a:t>
            </a:r>
            <a:r>
              <a:rPr lang="fa-IR" sz="2000" dirty="0">
                <a:solidFill>
                  <a:srgbClr val="000000"/>
                </a:solidFill>
                <a:effectLst/>
                <a:latin typeface="Vazirmatn"/>
                <a:ea typeface="Times New Roman" panose="02020603050405020304" pitchFamily="18" charset="0"/>
                <a:cs typeface="B Nazanin" panose="00000400000000000000" pitchFamily="2" charset="-78"/>
              </a:rPr>
              <a:t>. (روم؛ 30)</a:t>
            </a:r>
            <a:endParaRPr lang="en-US" sz="2800" dirty="0">
              <a:cs typeface="B Nazanin" panose="00000400000000000000" pitchFamily="2" charset="-78"/>
            </a:endParaRPr>
          </a:p>
        </p:txBody>
      </p:sp>
    </p:spTree>
    <p:extLst>
      <p:ext uri="{BB962C8B-B14F-4D97-AF65-F5344CB8AC3E}">
        <p14:creationId xmlns:p14="http://schemas.microsoft.com/office/powerpoint/2010/main" val="577896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592924" y="755009"/>
            <a:ext cx="8911687" cy="5687735"/>
          </a:xfrm>
        </p:spPr>
        <p:txBody>
          <a:bodyPr>
            <a:normAutofit fontScale="92500" lnSpcReduction="20000"/>
          </a:bodyPr>
          <a:lstStyle/>
          <a:p>
            <a:pPr algn="just" rtl="1">
              <a:lnSpc>
                <a:spcPct val="107000"/>
              </a:lnSpc>
              <a:spcAft>
                <a:spcPts val="800"/>
              </a:spcAft>
            </a:pPr>
            <a:r>
              <a:rPr lang="ar-SA" sz="2000" dirty="0">
                <a:solidFill>
                  <a:srgbClr val="000000"/>
                </a:solidFill>
                <a:effectLst/>
                <a:latin typeface="Vazirmatn"/>
                <a:ea typeface="Times New Roman" panose="02020603050405020304" pitchFamily="18" charset="0"/>
                <a:cs typeface="B Nazanin" panose="00000400000000000000" pitchFamily="2" charset="-78"/>
              </a:rPr>
              <a:t>امام خمینی (ره)</a:t>
            </a:r>
            <a:r>
              <a:rPr lang="fa-IR" sz="2000" dirty="0">
                <a:solidFill>
                  <a:srgbClr val="000000"/>
                </a:solidFill>
                <a:effectLst/>
                <a:latin typeface="Vazirmatn"/>
                <a:ea typeface="Times New Roman" panose="02020603050405020304" pitchFamily="18" charset="0"/>
                <a:cs typeface="B Nazanin" panose="00000400000000000000" pitchFamily="2" charset="-78"/>
              </a:rPr>
              <a:t>:</a:t>
            </a:r>
            <a:r>
              <a:rPr lang="ar-SA" sz="2000" dirty="0">
                <a:solidFill>
                  <a:srgbClr val="000000"/>
                </a:solidFill>
                <a:effectLst/>
                <a:latin typeface="Vazirmatn"/>
                <a:ea typeface="Times New Roman" panose="02020603050405020304" pitchFamily="18" charset="0"/>
                <a:cs typeface="B Nazanin" panose="00000400000000000000" pitchFamily="2" charset="-78"/>
              </a:rPr>
              <a:t> نقش معلم در جامعه را نقش انبیا و انبیا را معلم بشریت دانسته‌اند و فرمودند: تمام ملت باید معلم باشند، فرزندان اسلام تمام افرادش باید معلم باشند و تمام افرادش متعلم.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000" dirty="0">
                <a:solidFill>
                  <a:srgbClr val="000000"/>
                </a:solidFill>
                <a:effectLst/>
                <a:latin typeface="Vazirmatn"/>
                <a:ea typeface="Times New Roman" panose="02020603050405020304" pitchFamily="18" charset="0"/>
                <a:cs typeface="B Nazanin" panose="00000400000000000000" pitchFamily="2" charset="-78"/>
              </a:rPr>
              <a:t>مقام معظم رهبری (مدظله‌العالی) می‌فرمایند: دست توانای معلم است که چشم‌انداز آینده ما را ترسیم می‌کند.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896938" indent="-87313" algn="just" rtl="1">
              <a:lnSpc>
                <a:spcPct val="107000"/>
              </a:lnSpc>
              <a:spcAft>
                <a:spcPts val="800"/>
              </a:spcAft>
              <a:buFont typeface="Wingdings" panose="05000000000000000000" pitchFamily="2" charset="2"/>
              <a:buChar char="§"/>
            </a:pPr>
            <a:r>
              <a:rPr lang="ar-SA" sz="1800" dirty="0">
                <a:solidFill>
                  <a:srgbClr val="000000"/>
                </a:solidFill>
                <a:effectLst/>
                <a:latin typeface="Vazirmatn"/>
                <a:ea typeface="Times New Roman" panose="02020603050405020304" pitchFamily="18" charset="0"/>
                <a:cs typeface="B Nazanin" panose="00000400000000000000" pitchFamily="2" charset="-78"/>
              </a:rPr>
              <a:t>احترام به استاد احترام به علم است</a:t>
            </a:r>
            <a:r>
              <a:rPr lang="fa-IR" sz="1800" dirty="0">
                <a:solidFill>
                  <a:srgbClr val="000000"/>
                </a:solidFill>
                <a:effectLst/>
                <a:latin typeface="Vazirmatn"/>
                <a:ea typeface="Times New Roman" panose="02020603050405020304" pitchFamily="18" charset="0"/>
                <a:cs typeface="B Nazanin" panose="00000400000000000000" pitchFamily="2" charset="-78"/>
              </a:rPr>
              <a:t>.</a:t>
            </a:r>
          </a:p>
          <a:p>
            <a:pPr marL="896938" indent="-87313" algn="just" rtl="1">
              <a:lnSpc>
                <a:spcPct val="107000"/>
              </a:lnSpc>
              <a:spcAft>
                <a:spcPts val="800"/>
              </a:spcAft>
              <a:buFont typeface="Wingdings" panose="05000000000000000000" pitchFamily="2" charset="2"/>
              <a:buChar char="§"/>
            </a:pPr>
            <a:r>
              <a:rPr lang="ar-SA" sz="1800" dirty="0">
                <a:solidFill>
                  <a:srgbClr val="000000"/>
                </a:solidFill>
                <a:effectLst/>
                <a:latin typeface="Vazirmatn"/>
                <a:ea typeface="Times New Roman" panose="02020603050405020304" pitchFamily="18" charset="0"/>
                <a:cs typeface="B Nazanin" panose="00000400000000000000" pitchFamily="2" charset="-78"/>
              </a:rPr>
              <a:t>امروز همه باید تکریم به معلمان را در فضای فرهنگی جامعه و در ذهن مردم بیش‌ازپیش تشدید کنند</a:t>
            </a:r>
            <a:r>
              <a:rPr lang="fa-IR" sz="1800" dirty="0">
                <a:solidFill>
                  <a:srgbClr val="000000"/>
                </a:solidFill>
                <a:effectLst/>
                <a:latin typeface="Vazirmatn"/>
                <a:ea typeface="Times New Roman" panose="02020603050405020304" pitchFamily="18" charset="0"/>
                <a:cs typeface="B Nazanin" panose="00000400000000000000" pitchFamily="2" charset="-78"/>
              </a:rPr>
              <a:t>.</a:t>
            </a:r>
          </a:p>
          <a:p>
            <a:pPr marL="896938" indent="-87313" algn="just" rtl="1">
              <a:lnSpc>
                <a:spcPct val="107000"/>
              </a:lnSpc>
              <a:spcAft>
                <a:spcPts val="800"/>
              </a:spcAft>
              <a:buFont typeface="Wingdings" panose="05000000000000000000" pitchFamily="2" charset="2"/>
              <a:buChar char="§"/>
            </a:pPr>
            <a:r>
              <a:rPr lang="ar-SA" sz="1800" dirty="0">
                <a:solidFill>
                  <a:srgbClr val="000000"/>
                </a:solidFill>
                <a:effectLst/>
                <a:latin typeface="Vazirmatn"/>
                <a:ea typeface="Times New Roman" panose="02020603050405020304" pitchFamily="18" charset="0"/>
                <a:cs typeface="B Nazanin" panose="00000400000000000000" pitchFamily="2" charset="-78"/>
              </a:rPr>
              <a:t>این معلمان چقدر عزیزند، این شغل معلمی چقدر ارزشمند است، این مرتبه تعلیم‌وتربیت چقدر والا و بلند است، همه انسان‌های فرزانه، انسان‌های بزرگ و برجسته، هرجایی که باشند خود را پروردة دست معلم می‌دانند، سایة معلم را بر سر خودشان حس می‌کنند؛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896938" indent="-87313" algn="just" rtl="1">
              <a:lnSpc>
                <a:spcPct val="107000"/>
              </a:lnSpc>
              <a:buFont typeface="Wingdings" panose="05000000000000000000" pitchFamily="2" charset="2"/>
              <a:buChar char="§"/>
            </a:pPr>
            <a:r>
              <a:rPr lang="ar-SA" sz="1800" dirty="0">
                <a:solidFill>
                  <a:srgbClr val="000000"/>
                </a:solidFill>
                <a:effectLst/>
                <a:latin typeface="Vazirmatn"/>
                <a:ea typeface="Times New Roman" panose="02020603050405020304" pitchFamily="18" charset="0"/>
                <a:cs typeface="B Nazanin" panose="00000400000000000000" pitchFamily="2" charset="-78"/>
              </a:rPr>
              <a:t>شما معلمان و مربیان نسل جوان هستید که فردا را می‌سازید و استکبار جهانی را مأیوس می‌کنید و نقطه امید روشن را در دل مستضعفان عالم زنده نگه می‌دارید.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896938" indent="-87313" algn="just" rtl="1">
              <a:lnSpc>
                <a:spcPct val="107000"/>
              </a:lnSpc>
              <a:buFont typeface="Wingdings" panose="05000000000000000000" pitchFamily="2" charset="2"/>
              <a:buChar char="§"/>
            </a:pPr>
            <a:r>
              <a:rPr lang="ar-SA" sz="1800" dirty="0">
                <a:solidFill>
                  <a:srgbClr val="000000"/>
                </a:solidFill>
                <a:effectLst/>
                <a:latin typeface="Vazirmatn"/>
                <a:ea typeface="Times New Roman" panose="02020603050405020304" pitchFamily="18" charset="0"/>
                <a:cs typeface="B Nazanin" panose="00000400000000000000" pitchFamily="2" charset="-78"/>
              </a:rPr>
              <a:t>معلم با آموختن به یک انسان، کلید بهره‌برداری از گنجینه‌ای تمام‌نشدنی را به او می‌دهد.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896938" indent="-87313" algn="just" rtl="1">
              <a:lnSpc>
                <a:spcPct val="107000"/>
              </a:lnSpc>
              <a:buFont typeface="Wingdings" panose="05000000000000000000" pitchFamily="2" charset="2"/>
              <a:buChar char="§"/>
            </a:pPr>
            <a:r>
              <a:rPr lang="ar-SA" sz="1800" dirty="0">
                <a:solidFill>
                  <a:srgbClr val="000000"/>
                </a:solidFill>
                <a:effectLst/>
                <a:latin typeface="Vazirmatn"/>
                <a:ea typeface="Times New Roman" panose="02020603050405020304" pitchFamily="18" charset="0"/>
                <a:cs typeface="B Nazanin" panose="00000400000000000000" pitchFamily="2" charset="-78"/>
              </a:rPr>
              <a:t>معلم؛ متحول‌کنندة جان لایعلم انسان‌ها به روان عالم است.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896938" indent="-87313" algn="just" rtl="1">
              <a:lnSpc>
                <a:spcPct val="107000"/>
              </a:lnSpc>
              <a:buFont typeface="Wingdings" panose="05000000000000000000" pitchFamily="2" charset="2"/>
              <a:buChar char="§"/>
            </a:pPr>
            <a:r>
              <a:rPr lang="ar-SA" sz="1800" dirty="0">
                <a:solidFill>
                  <a:srgbClr val="000000"/>
                </a:solidFill>
                <a:effectLst/>
                <a:latin typeface="Vazirmatn"/>
                <a:ea typeface="Times New Roman" panose="02020603050405020304" pitchFamily="18" charset="0"/>
                <a:cs typeface="B Nazanin" panose="00000400000000000000" pitchFamily="2" charset="-78"/>
              </a:rPr>
              <a:t>نقش معلم و مربی در جامعه ما نقش تراز اول است.</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896938" indent="-87313" algn="just" rtl="1">
              <a:lnSpc>
                <a:spcPct val="107000"/>
              </a:lnSpc>
              <a:spcAft>
                <a:spcPts val="800"/>
              </a:spcAft>
              <a:buFont typeface="Wingdings" panose="05000000000000000000" pitchFamily="2" charset="2"/>
              <a:buChar char="§"/>
            </a:pPr>
            <a:r>
              <a:rPr lang="ar-SA" sz="1800" dirty="0">
                <a:solidFill>
                  <a:srgbClr val="000000"/>
                </a:solidFill>
                <a:effectLst/>
                <a:latin typeface="Vazirmatn"/>
                <a:ea typeface="Times New Roman" panose="02020603050405020304" pitchFamily="18" charset="0"/>
                <a:cs typeface="B Nazanin" panose="00000400000000000000" pitchFamily="2" charset="-78"/>
              </a:rPr>
              <a:t>در منطق اسلام، مسئله تعلیم‌وتربیت به معنای زندگی بخشیدن به فرد و جامعه است؛ اما در نگاه تمدن مادی معیار ارزش‌گذاری معلم؛ قابلیت تبدیل فعالیت‌های او به پول است.</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r>
              <a:rPr lang="ar-SA" sz="1800" dirty="0">
                <a:solidFill>
                  <a:srgbClr val="000000"/>
                </a:solidFill>
                <a:effectLst/>
                <a:latin typeface="Vazirmatn"/>
                <a:ea typeface="Times New Roman" panose="02020603050405020304" pitchFamily="18" charset="0"/>
                <a:cs typeface="B Nazanin" panose="00000400000000000000" pitchFamily="2" charset="-78"/>
              </a:rPr>
              <a:t>منبع: «پایگاه اطلاع‌رسانی دفتر نشر آثار مقام معظم رهبری»</a:t>
            </a:r>
            <a:endParaRPr lang="en-US" dirty="0">
              <a:cs typeface="B Nazanin" panose="00000400000000000000" pitchFamily="2" charset="-78"/>
            </a:endParaRPr>
          </a:p>
        </p:txBody>
      </p:sp>
    </p:spTree>
    <p:extLst>
      <p:ext uri="{BB962C8B-B14F-4D97-AF65-F5344CB8AC3E}">
        <p14:creationId xmlns:p14="http://schemas.microsoft.com/office/powerpoint/2010/main" val="4149128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2455817" y="523701"/>
            <a:ext cx="9501052" cy="5424253"/>
          </a:xfrm>
        </p:spPr>
        <p:txBody>
          <a:bodyPr/>
          <a:lstStyle/>
          <a:p>
            <a:pPr marL="0" indent="0" algn="r">
              <a:buNone/>
            </a:pPr>
            <a:r>
              <a:rPr lang="ar-SA" sz="1800" dirty="0">
                <a:solidFill>
                  <a:srgbClr val="000000"/>
                </a:solidFill>
                <a:effectLst/>
                <a:latin typeface="Vazirmatn"/>
                <a:ea typeface="Times New Roman" panose="02020603050405020304" pitchFamily="18" charset="0"/>
                <a:cs typeface="B Nazanin" panose="00000400000000000000" pitchFamily="2" charset="-78"/>
              </a:rPr>
              <a:t>شهید مطهری (ره): معلم کسی است که نیروی فکری متعلم را پرورش دهد و او را به‌سوی استقلال رهنمون و ابتکار او را زنده نماید و نیز خواست قلبی یک معلم این است که حیات بشر بر مدار ارزش‌ها و کرامت انسانی و حقیقت وجودی انسان بچرخد.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539750" indent="-182563" algn="just" rtl="1">
              <a:lnSpc>
                <a:spcPct val="107000"/>
              </a:lnSpc>
            </a:pPr>
            <a:r>
              <a:rPr lang="ar-SA" sz="1800" dirty="0">
                <a:solidFill>
                  <a:srgbClr val="000000"/>
                </a:solidFill>
                <a:effectLst/>
                <a:latin typeface="Vazirmatn"/>
                <a:ea typeface="Times New Roman" panose="02020603050405020304" pitchFamily="18" charset="0"/>
                <a:cs typeface="B Nazanin" panose="00000400000000000000" pitchFamily="2" charset="-78"/>
              </a:rPr>
              <a:t>به کارگیری قوه تخیل، یعنی کار را به خود دانش‌آموز سپردن و سپس به‌صورت سؤال، روش‌های مطلوب را مطرح‌کردن، مثلاً در ساخت یک شیء به‌وسیله (الگو)، بگوییم آیا اگر این‌طوری درست می‌شد بهتر نبود؟ و...</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539750" indent="-182563" algn="just" rtl="1">
              <a:lnSpc>
                <a:spcPct val="107000"/>
              </a:lnSpc>
            </a:pPr>
            <a:r>
              <a:rPr lang="ar-SA" sz="1800" dirty="0">
                <a:solidFill>
                  <a:srgbClr val="000000"/>
                </a:solidFill>
                <a:effectLst/>
                <a:latin typeface="Vazirmatn"/>
                <a:ea typeface="Times New Roman" panose="02020603050405020304" pitchFamily="18" charset="0"/>
                <a:cs typeface="B Nazanin" panose="00000400000000000000" pitchFamily="2" charset="-78"/>
              </a:rPr>
              <a:t>طرح سؤالات انشعاب‌پذیر مثلاً طرح سؤال از آب که موارد استفاده چه چیزی شناور چه چیزی در آب فرومی‌رود و چراهای دیگر.</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539750" indent="-182563" algn="just" rtl="1">
              <a:lnSpc>
                <a:spcPct val="107000"/>
              </a:lnSpc>
            </a:pPr>
            <a:r>
              <a:rPr lang="ar-SA" sz="1800" dirty="0">
                <a:solidFill>
                  <a:srgbClr val="000000"/>
                </a:solidFill>
                <a:effectLst/>
                <a:latin typeface="Vazirmatn"/>
                <a:ea typeface="Times New Roman" panose="02020603050405020304" pitchFamily="18" charset="0"/>
                <a:cs typeface="B Nazanin" panose="00000400000000000000" pitchFamily="2" charset="-78"/>
              </a:rPr>
              <a:t>دادن سؤالات تکمیل شونده توسط خود دانش‌آموز مثلاً چه اتفاقی می‌افتد اگر همه سبزی‌ها طعم شکلات داشتند؟...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539750" indent="-182563" algn="just" rtl="1">
              <a:lnSpc>
                <a:spcPct val="107000"/>
              </a:lnSpc>
            </a:pPr>
            <a:r>
              <a:rPr lang="ar-SA" sz="1800" dirty="0">
                <a:solidFill>
                  <a:srgbClr val="000000"/>
                </a:solidFill>
                <a:effectLst/>
                <a:latin typeface="Vazirmatn"/>
                <a:ea typeface="Times New Roman" panose="02020603050405020304" pitchFamily="18" charset="0"/>
                <a:cs typeface="B Nazanin" panose="00000400000000000000" pitchFamily="2" charset="-78"/>
              </a:rPr>
              <a:t>استفاده یک شیء برای چند هدف یا چند طریق مختلف مثلاً به چند روش از یک کارد آشپزخانه می‌توان استفاده نمود یا دکمه یا قاشق</a:t>
            </a:r>
            <a:r>
              <a:rPr lang="en-US" sz="1800" dirty="0">
                <a:solidFill>
                  <a:srgbClr val="000000"/>
                </a:solidFill>
                <a:effectLst/>
                <a:latin typeface="Vazirmatn"/>
                <a:ea typeface="Times New Roman" panose="02020603050405020304" pitchFamily="18" charset="0"/>
                <a:cs typeface="B Nazanin" panose="00000400000000000000" pitchFamily="2" charset="-78"/>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539750" indent="-182563" algn="just" rtl="1">
              <a:lnSpc>
                <a:spcPct val="107000"/>
              </a:lnSpc>
              <a:spcAft>
                <a:spcPts val="800"/>
              </a:spcAft>
            </a:pPr>
            <a:r>
              <a:rPr lang="ar-SA" sz="1800" dirty="0">
                <a:solidFill>
                  <a:srgbClr val="000000"/>
                </a:solidFill>
                <a:effectLst/>
                <a:latin typeface="Vazirmatn"/>
                <a:ea typeface="Times New Roman" panose="02020603050405020304" pitchFamily="18" charset="0"/>
                <a:cs typeface="B Nazanin" panose="00000400000000000000" pitchFamily="2" charset="-78"/>
              </a:rPr>
              <a:t>سؤالات مختلف مثلاً شما اولین فردی هستید که با یک فضانورد یا رئیس‌جمهور و یا... ظرف سه دقیقه فرصت دارید که از او سؤال کنید چه سؤالاتی مطرح می‌کنید؟ آن را بنویسید و چرایی همین سؤالات را توضیح دهید.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r>
              <a:rPr lang="ar-SA" sz="1800" dirty="0">
                <a:solidFill>
                  <a:srgbClr val="000000"/>
                </a:solidFill>
                <a:effectLst/>
                <a:latin typeface="Vazirmatn"/>
                <a:ea typeface="Times New Roman" panose="02020603050405020304" pitchFamily="18" charset="0"/>
                <a:cs typeface="B Nazanin" panose="00000400000000000000" pitchFamily="2" charset="-78"/>
              </a:rPr>
              <a:t>استاد مطهری معلم باید نیروی فکری متعلم را پرورش دهد و او را به‌سوی استقلال رهنمون شود، باید قوه ابتکار او را زنده کند. کار معلم آتش‌گیره دادن است برای مشتعل کردن درون (انسان) (</a:t>
            </a:r>
            <a:r>
              <a:rPr lang="fa-IR" sz="1800" dirty="0">
                <a:solidFill>
                  <a:srgbClr val="000000"/>
                </a:solidFill>
                <a:effectLst/>
                <a:latin typeface="Vazirmatn"/>
                <a:ea typeface="Times New Roman" panose="02020603050405020304" pitchFamily="18" charset="0"/>
                <a:cs typeface="B Nazanin" panose="00000400000000000000" pitchFamily="2" charset="-78"/>
              </a:rPr>
              <a:t>۹۱/۲/۱۲ </a:t>
            </a:r>
            <a:r>
              <a:rPr lang="ar-SA" sz="1800" dirty="0">
                <a:solidFill>
                  <a:srgbClr val="000000"/>
                </a:solidFill>
                <a:effectLst/>
                <a:latin typeface="Vazirmatn"/>
                <a:ea typeface="Times New Roman" panose="02020603050405020304" pitchFamily="18" charset="0"/>
                <a:cs typeface="B Nazanin" panose="00000400000000000000" pitchFamily="2" charset="-78"/>
              </a:rPr>
              <a:t>گل‌افشان، گل محمدی)</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gn="r">
              <a:buNone/>
            </a:pPr>
            <a:endParaRPr lang="en-US" dirty="0">
              <a:cs typeface="B Nazanin" panose="00000400000000000000" pitchFamily="2" charset="-78"/>
            </a:endParaRPr>
          </a:p>
        </p:txBody>
      </p:sp>
    </p:spTree>
    <p:extLst>
      <p:ext uri="{BB962C8B-B14F-4D97-AF65-F5344CB8AC3E}">
        <p14:creationId xmlns:p14="http://schemas.microsoft.com/office/powerpoint/2010/main" val="3521433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740229"/>
            <a:ext cx="8915400" cy="5170993"/>
          </a:xfrm>
        </p:spPr>
        <p:txBody>
          <a:bodyPr>
            <a:normAutofit fontScale="92500" lnSpcReduction="20000"/>
          </a:bodyPr>
          <a:lstStyle/>
          <a:p>
            <a:pPr marL="200025" algn="just" rtl="1">
              <a:lnSpc>
                <a:spcPct val="107000"/>
              </a:lnSpc>
            </a:pPr>
            <a:r>
              <a:rPr lang="ar-SA" sz="2000" dirty="0">
                <a:solidFill>
                  <a:srgbClr val="000000"/>
                </a:solidFill>
                <a:effectLst/>
                <a:latin typeface="Vazirmatn"/>
                <a:ea typeface="Times New Roman" panose="02020603050405020304" pitchFamily="18" charset="0"/>
                <a:cs typeface="B Nazanin" panose="00000400000000000000" pitchFamily="2" charset="-78"/>
              </a:rPr>
              <a:t>خداوند متعال نسبت به شأن و مقام عالم و تعلیم عنایت خاصی مبذول داشته و آنان را بر سایر طبقات ممتاز ساخته است.</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200025" algn="just" rtl="1">
              <a:lnSpc>
                <a:spcPct val="107000"/>
              </a:lnSpc>
              <a:spcAft>
                <a:spcPts val="800"/>
              </a:spcAft>
            </a:pPr>
            <a:r>
              <a:rPr lang="ar-SA" sz="2000" b="1" dirty="0">
                <a:solidFill>
                  <a:srgbClr val="000000"/>
                </a:solidFill>
                <a:effectLst/>
                <a:latin typeface="Vazirmatn"/>
                <a:ea typeface="Times New Roman" panose="02020603050405020304" pitchFamily="18" charset="0"/>
                <a:cs typeface="B Nazanin" panose="00000400000000000000" pitchFamily="2" charset="-78"/>
              </a:rPr>
              <a:t>على (علیه‌السلام): </a:t>
            </a:r>
            <a:endParaRPr lang="fa-IR" sz="2000" b="1" dirty="0">
              <a:solidFill>
                <a:srgbClr val="000000"/>
              </a:solidFill>
              <a:effectLst/>
              <a:latin typeface="Vazirmatn"/>
              <a:ea typeface="Times New Roman" panose="02020603050405020304" pitchFamily="18" charset="0"/>
              <a:cs typeface="B Nazanin" panose="00000400000000000000" pitchFamily="2" charset="-78"/>
            </a:endParaRPr>
          </a:p>
          <a:p>
            <a:pPr marL="357188" indent="0" algn="just" rtl="1">
              <a:lnSpc>
                <a:spcPct val="107000"/>
              </a:lnSpc>
              <a:spcAft>
                <a:spcPts val="800"/>
              </a:spcAft>
              <a:buNone/>
            </a:pPr>
            <a:r>
              <a:rPr lang="ar-SA" sz="2000" dirty="0">
                <a:solidFill>
                  <a:srgbClr val="000000"/>
                </a:solidFill>
                <a:effectLst/>
                <a:latin typeface="Vazirmatn"/>
                <a:ea typeface="Times New Roman" panose="02020603050405020304" pitchFamily="18" charset="0"/>
                <a:cs typeface="B Nazanin" panose="00000400000000000000" pitchFamily="2" charset="-78"/>
              </a:rPr>
              <a:t>به احترام پدر و معلمت از جای بر خیر، هر چند فرمانروا باشی؛ تصنیف (غررالحکم و دررالکلم ص</a:t>
            </a:r>
            <a:r>
              <a:rPr lang="fa-IR" sz="2000" dirty="0">
                <a:solidFill>
                  <a:srgbClr val="000000"/>
                </a:solidFill>
                <a:effectLst/>
                <a:latin typeface="Vazirmatn"/>
                <a:ea typeface="Times New Roman" panose="02020603050405020304" pitchFamily="18" charset="0"/>
                <a:cs typeface="B Nazanin" panose="00000400000000000000" pitchFamily="2" charset="-78"/>
              </a:rPr>
              <a:t>۴۳۵) </a:t>
            </a:r>
          </a:p>
          <a:p>
            <a:pPr marL="200025" algn="just" rtl="1">
              <a:lnSpc>
                <a:spcPct val="107000"/>
              </a:lnSpc>
              <a:spcAft>
                <a:spcPts val="800"/>
              </a:spcAft>
            </a:pPr>
            <a:r>
              <a:rPr lang="ar-SA" sz="2000" b="1" dirty="0">
                <a:solidFill>
                  <a:srgbClr val="000000"/>
                </a:solidFill>
                <a:effectLst/>
                <a:latin typeface="Vazirmatn"/>
                <a:ea typeface="Times New Roman" panose="02020603050405020304" pitchFamily="18" charset="0"/>
                <a:cs typeface="B Nazanin" panose="00000400000000000000" pitchFamily="2" charset="-78"/>
              </a:rPr>
              <a:t>جایگاه و منزلت معلم در قرآن</a:t>
            </a:r>
            <a:r>
              <a:rPr lang="fa-IR" sz="2000" b="1" dirty="0">
                <a:solidFill>
                  <a:srgbClr val="000000"/>
                </a:solidFill>
                <a:effectLst/>
                <a:latin typeface="Vazirmatn"/>
                <a:ea typeface="Times New Roman" panose="02020603050405020304" pitchFamily="18" charset="0"/>
                <a:cs typeface="B Nazanin" panose="00000400000000000000" pitchFamily="2" charset="-78"/>
              </a:rPr>
              <a:t> </a:t>
            </a:r>
            <a:r>
              <a:rPr lang="ar-SA" sz="2000" b="1" dirty="0">
                <a:solidFill>
                  <a:srgbClr val="000000"/>
                </a:solidFill>
                <a:effectLst/>
                <a:latin typeface="Vazirmatn"/>
                <a:ea typeface="Times New Roman" panose="02020603050405020304" pitchFamily="18" charset="0"/>
                <a:cs typeface="B Nazanin" panose="00000400000000000000" pitchFamily="2" charset="-78"/>
              </a:rPr>
              <a:t>از دیدگاه حضرت آيه ا... جوادی آملی</a:t>
            </a:r>
            <a:r>
              <a:rPr lang="fa-IR" sz="2000" b="1" dirty="0">
                <a:solidFill>
                  <a:srgbClr val="000000"/>
                </a:solidFill>
                <a:effectLst/>
                <a:latin typeface="Vazirmatn"/>
                <a:ea typeface="Times New Roman" panose="02020603050405020304" pitchFamily="18" charset="0"/>
                <a:cs typeface="B Nazanin" panose="00000400000000000000" pitchFamily="2" charset="-78"/>
              </a:rPr>
              <a:t>: </a:t>
            </a:r>
          </a:p>
          <a:p>
            <a:pPr marL="357188" indent="0" algn="just" rtl="1">
              <a:lnSpc>
                <a:spcPct val="107000"/>
              </a:lnSpc>
              <a:spcAft>
                <a:spcPts val="800"/>
              </a:spcAft>
              <a:buNone/>
            </a:pPr>
            <a:r>
              <a:rPr lang="ar-SA" sz="2000" dirty="0">
                <a:solidFill>
                  <a:srgbClr val="000000"/>
                </a:solidFill>
                <a:effectLst/>
                <a:latin typeface="Vazirmatn"/>
                <a:ea typeface="Times New Roman" panose="02020603050405020304" pitchFamily="18" charset="0"/>
                <a:cs typeface="B Nazanin" panose="00000400000000000000" pitchFamily="2" charset="-78"/>
              </a:rPr>
              <a:t>منش اخلاق و سبک زندگی حرفه‌ای، اثر در ذهن آموزش و اثر در شخصیت و تربیت است، تفاوت تبلیغ، تعلیم و تحقیق از دیدگاه حضرت آيه ا... جوادی آملی و اینکه تحقیق برای اساتید است، آموزش، تبلیغ تعلیم و تحقیق با اندیشه می‌شود، اما پرورش اندیشه را به انگیزه تبدیل می‌کند تا به عمل برسد، سیطره فعالیت اندیشه و انگیزه در فرد و جامعه است رهبر کارها، انگیزه است نه اندیشه، اندیشه آن سواد خام را به انگیزه می‌رساند، انگیزه به بخش جزم برمی‌گردد و انگیزه به بخش، عزم، آنجا که سخن از اراده، محبت، نیت، خلوص و مانند آن است، آن را عقل عملی به عهده می‌گیرد، عهده‌دارش انگیزه است و آنجا که سخن از حس، تجربه، خیال وهم و استدلال است آن را اندیشه به عهده می‌گیرد، جامعه به همان اندازه که به اندیشه و علم نیاز دارد به انگیزه و عقل عملی هم نیازمند است، بلکه «بیشتر» باتوجه‌به بیانات معظم له در منش و اخلاق معلم باید عشق و انگیزه نسبت به حرفة خود داشته باشد تا بتواند اندیشه‌ها را به منصة عمل گذارد، معنی منش در لغت دهخدا (خوی)، و، طبیعت، خوی، طبع و طبیعت و خصلت، نهاد و سرشت (ناظم‌الاطبا) منش یعنی، فطرت، طینت، جنبی‌ات، و عادت یادداشت مرحوم دهخدا.</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indent="0" algn="r">
              <a:buNone/>
            </a:pPr>
            <a:endParaRPr lang="en-US" sz="2000" dirty="0">
              <a:cs typeface="B Nazanin" panose="00000400000000000000" pitchFamily="2" charset="-78"/>
            </a:endParaRPr>
          </a:p>
        </p:txBody>
      </p:sp>
    </p:spTree>
    <p:extLst>
      <p:ext uri="{BB962C8B-B14F-4D97-AF65-F5344CB8AC3E}">
        <p14:creationId xmlns:p14="http://schemas.microsoft.com/office/powerpoint/2010/main" val="1185536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38633"/>
          </a:xfrm>
        </p:spPr>
        <p:txBody>
          <a:bodyPr>
            <a:normAutofit fontScale="90000"/>
          </a:bodyPr>
          <a:lstStyle/>
          <a:p>
            <a:pPr algn="ctr"/>
            <a:r>
              <a:rPr lang="ar-SA" sz="3200" dirty="0">
                <a:solidFill>
                  <a:srgbClr val="000000"/>
                </a:solidFill>
                <a:effectLst/>
                <a:latin typeface="Vazirmatn"/>
                <a:ea typeface="Times New Roman" panose="02020603050405020304" pitchFamily="18" charset="0"/>
                <a:cs typeface="B Titr" panose="00000700000000000000" pitchFamily="2" charset="-78"/>
              </a:rPr>
              <a:t>منش‌ها</a:t>
            </a:r>
            <a:br>
              <a:rPr lang="en-US" sz="3200" dirty="0">
                <a:effectLst/>
                <a:latin typeface="Calibri" panose="020F0502020204030204" pitchFamily="34" charset="0"/>
                <a:ea typeface="Calibri" panose="020F0502020204030204" pitchFamily="34" charset="0"/>
                <a:cs typeface="B Titr" panose="00000700000000000000" pitchFamily="2" charset="-78"/>
              </a:rPr>
            </a:br>
            <a:endParaRPr lang="en-US" sz="5400" dirty="0">
              <a:cs typeface="B Titr" panose="00000700000000000000" pitchFamily="2" charset="-78"/>
            </a:endParaRPr>
          </a:p>
        </p:txBody>
      </p:sp>
      <p:sp>
        <p:nvSpPr>
          <p:cNvPr id="3" name="Content Placeholder 2"/>
          <p:cNvSpPr>
            <a:spLocks noGrp="1"/>
          </p:cNvSpPr>
          <p:nvPr>
            <p:ph idx="1"/>
          </p:nvPr>
        </p:nvSpPr>
        <p:spPr>
          <a:xfrm>
            <a:off x="2589212" y="1358537"/>
            <a:ext cx="8915400" cy="5042263"/>
          </a:xfrm>
        </p:spPr>
        <p:txBody>
          <a:bodyPr>
            <a:normAutofit/>
          </a:bodyPr>
          <a:lstStyle/>
          <a:p>
            <a:pPr algn="just" rtl="1">
              <a:lnSpc>
                <a:spcPct val="107000"/>
              </a:lnSpc>
              <a:spcAft>
                <a:spcPts val="300"/>
              </a:spcAft>
            </a:pPr>
            <a:r>
              <a:rPr lang="ar-SA" sz="2000" dirty="0">
                <a:solidFill>
                  <a:srgbClr val="000000"/>
                </a:solidFill>
                <a:effectLst/>
                <a:latin typeface="Vazirmatn"/>
                <a:ea typeface="Times New Roman" panose="02020603050405020304" pitchFamily="18" charset="0"/>
                <a:cs typeface="B Nazanin" panose="00000400000000000000" pitchFamily="2" charset="-78"/>
              </a:rPr>
              <a:t>نظام خلق و خوهای پایدار و قابل‌جابه‌جایی، هستند ساختارهای ساخت‌یافته‌ای که می‌تواند نقش ساخت دهنده را ایفا نماید.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000" dirty="0">
                <a:solidFill>
                  <a:srgbClr val="000000"/>
                </a:solidFill>
                <a:effectLst/>
                <a:latin typeface="Vazirmatn"/>
                <a:ea typeface="Times New Roman" panose="02020603050405020304" pitchFamily="18" charset="0"/>
                <a:cs typeface="B Nazanin" panose="00000400000000000000" pitchFamily="2" charset="-78"/>
              </a:rPr>
              <a:t>بوردیو: سازوکار درونی را منش (عادت‌واره) می‌نامند که ذائقه مصرف‌کننده مانند مصرف موسیقی، نمایش‌های تلویزیونی و..... که صرفاً یک انتخاب شخصی نیست؛ بلکه ترجیحاً بر اساس موقعیت اجتماعی ساخته می‌شود و شکل می‌گیرد. (مک کی، </a:t>
            </a:r>
            <a:r>
              <a:rPr lang="fa-IR" sz="2000" dirty="0">
                <a:solidFill>
                  <a:srgbClr val="000000"/>
                </a:solidFill>
                <a:effectLst/>
                <a:latin typeface="Vazirmatn"/>
                <a:ea typeface="Times New Roman" panose="02020603050405020304" pitchFamily="18" charset="0"/>
                <a:cs typeface="B Nazanin" panose="00000400000000000000" pitchFamily="2" charset="-78"/>
              </a:rPr>
              <a:t>۱۹۹۷: ۳۴۰)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000" dirty="0">
                <a:solidFill>
                  <a:srgbClr val="000000"/>
                </a:solidFill>
                <a:effectLst/>
                <a:latin typeface="Vazirmatn"/>
                <a:ea typeface="Times New Roman" panose="02020603050405020304" pitchFamily="18" charset="0"/>
                <a:cs typeface="B Nazanin" panose="00000400000000000000" pitchFamily="2" charset="-78"/>
              </a:rPr>
              <a:t>منش یک اصل راهبردی و مولد است که عاملان و کارگزاران را به کنارآمدن با وضعیت‌های غیره منتظره و دائماً در حال تغییر، قادر می‌سازد (بوردیو </a:t>
            </a:r>
            <a:r>
              <a:rPr lang="fa-IR" sz="2000" dirty="0">
                <a:solidFill>
                  <a:srgbClr val="000000"/>
                </a:solidFill>
                <a:effectLst/>
                <a:latin typeface="Vazirmatn"/>
                <a:ea typeface="Times New Roman" panose="02020603050405020304" pitchFamily="18" charset="0"/>
                <a:cs typeface="B Nazanin" panose="00000400000000000000" pitchFamily="2" charset="-78"/>
              </a:rPr>
              <a:t>۱۹۷۷</a:t>
            </a:r>
            <a:r>
              <a:rPr lang="ar-SA" sz="2000" dirty="0">
                <a:solidFill>
                  <a:srgbClr val="000000"/>
                </a:solidFill>
                <a:effectLst/>
                <a:latin typeface="Vazirmatn"/>
                <a:ea typeface="Times New Roman" panose="02020603050405020304" pitchFamily="18" charset="0"/>
                <a:cs typeface="B Nazanin" panose="00000400000000000000" pitchFamily="2" charset="-78"/>
              </a:rPr>
              <a:t> به نقل از لافی، </a:t>
            </a:r>
            <a:r>
              <a:rPr lang="fa-IR" sz="2000" dirty="0">
                <a:solidFill>
                  <a:srgbClr val="000000"/>
                </a:solidFill>
                <a:effectLst/>
                <a:latin typeface="Vazirmatn"/>
                <a:ea typeface="Times New Roman" panose="02020603050405020304" pitchFamily="18" charset="0"/>
                <a:cs typeface="B Nazanin" panose="00000400000000000000" pitchFamily="2" charset="-78"/>
              </a:rPr>
              <a:t>۲۰۰۷: ۱۸۷)</a:t>
            </a:r>
          </a:p>
          <a:p>
            <a:pPr algn="just" rtl="1">
              <a:lnSpc>
                <a:spcPct val="107000"/>
              </a:lnSpc>
              <a:spcAft>
                <a:spcPts val="800"/>
              </a:spcAft>
            </a:pP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indent="0" algn="r">
              <a:buNone/>
            </a:pPr>
            <a:endParaRPr lang="en-US" sz="2000" dirty="0">
              <a:cs typeface="B Nazanin" panose="00000400000000000000" pitchFamily="2" charset="-78"/>
            </a:endParaRPr>
          </a:p>
        </p:txBody>
      </p:sp>
    </p:spTree>
    <p:extLst>
      <p:ext uri="{BB962C8B-B14F-4D97-AF65-F5344CB8AC3E}">
        <p14:creationId xmlns:p14="http://schemas.microsoft.com/office/powerpoint/2010/main" val="1966815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672046"/>
            <a:ext cx="8915400" cy="4239176"/>
          </a:xfrm>
        </p:spPr>
        <p:txBody>
          <a:bodyPr>
            <a:normAutofit/>
          </a:bodyPr>
          <a:lstStyle/>
          <a:p>
            <a:pPr algn="just" rtl="1">
              <a:lnSpc>
                <a:spcPct val="107000"/>
              </a:lnSpc>
              <a:spcAft>
                <a:spcPts val="800"/>
              </a:spcAft>
            </a:pPr>
            <a:r>
              <a:rPr lang="ar-SA" sz="2000" dirty="0">
                <a:solidFill>
                  <a:srgbClr val="000000"/>
                </a:solidFill>
                <a:effectLst/>
                <a:latin typeface="Vazirmatn"/>
                <a:ea typeface="Times New Roman" panose="02020603050405020304" pitchFamily="18" charset="0"/>
                <a:cs typeface="B Nazanin" panose="00000400000000000000" pitchFamily="2" charset="-78"/>
              </a:rPr>
              <a:t>دلبستگی به ارزش‌های اسلامی</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buClr>
                <a:srgbClr val="000000"/>
              </a:buClr>
            </a:pPr>
            <a:r>
              <a:rPr lang="en-US" sz="2000" dirty="0">
                <a:solidFill>
                  <a:srgbClr val="000000"/>
                </a:solidFill>
                <a:effectLst/>
                <a:latin typeface="Vazirmatn"/>
                <a:ea typeface="Times New Roman" panose="02020603050405020304" pitchFamily="18" charset="0"/>
                <a:cs typeface="B Nazanin" panose="00000400000000000000" pitchFamily="2" charset="-78"/>
              </a:rPr>
              <a:t> </a:t>
            </a:r>
            <a:r>
              <a:rPr lang="ar-SA" sz="2000" dirty="0">
                <a:solidFill>
                  <a:srgbClr val="000000"/>
                </a:solidFill>
                <a:effectLst/>
                <a:latin typeface="Vazirmatn"/>
                <a:ea typeface="Times New Roman" panose="02020603050405020304" pitchFamily="18" charset="0"/>
                <a:cs typeface="B Nazanin" panose="00000400000000000000" pitchFamily="2" charset="-78"/>
              </a:rPr>
              <a:t>ساده‌زیستی و مردمی‌بودن</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buClr>
                <a:srgbClr val="000000"/>
              </a:buClr>
            </a:pPr>
            <a:r>
              <a:rPr lang="en-US" sz="2000" dirty="0">
                <a:solidFill>
                  <a:srgbClr val="000000"/>
                </a:solidFill>
                <a:effectLst/>
                <a:latin typeface="Vazirmatn"/>
                <a:ea typeface="Times New Roman" panose="02020603050405020304" pitchFamily="18" charset="0"/>
                <a:cs typeface="B Nazanin" panose="00000400000000000000" pitchFamily="2" charset="-78"/>
              </a:rPr>
              <a:t> </a:t>
            </a:r>
            <a:r>
              <a:rPr lang="ar-SA" sz="2000" dirty="0">
                <a:solidFill>
                  <a:srgbClr val="000000"/>
                </a:solidFill>
                <a:effectLst/>
                <a:latin typeface="Vazirmatn"/>
                <a:ea typeface="Times New Roman" panose="02020603050405020304" pitchFamily="18" charset="0"/>
                <a:cs typeface="B Nazanin" panose="00000400000000000000" pitchFamily="2" charset="-78"/>
              </a:rPr>
              <a:t>کار و تلاش شجاعانه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buClr>
                <a:srgbClr val="000000"/>
              </a:buClr>
            </a:pPr>
            <a:r>
              <a:rPr lang="en-US" sz="2000" dirty="0">
                <a:solidFill>
                  <a:srgbClr val="000000"/>
                </a:solidFill>
                <a:effectLst/>
                <a:latin typeface="Vazirmatn"/>
                <a:ea typeface="Times New Roman" panose="02020603050405020304" pitchFamily="18" charset="0"/>
                <a:cs typeface="B Nazanin" panose="00000400000000000000" pitchFamily="2" charset="-78"/>
              </a:rPr>
              <a:t> </a:t>
            </a:r>
            <a:r>
              <a:rPr lang="ar-SA" sz="2000" dirty="0">
                <a:solidFill>
                  <a:srgbClr val="000000"/>
                </a:solidFill>
                <a:effectLst/>
                <a:latin typeface="Vazirmatn"/>
                <a:ea typeface="Times New Roman" panose="02020603050405020304" pitchFamily="18" charset="0"/>
                <a:cs typeface="B Nazanin" panose="00000400000000000000" pitchFamily="2" charset="-78"/>
              </a:rPr>
              <a:t>داشتن اعتمادبه‌نفس</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buClr>
                <a:srgbClr val="000000"/>
              </a:buClr>
            </a:pPr>
            <a:r>
              <a:rPr lang="en-US" sz="2000" dirty="0">
                <a:solidFill>
                  <a:srgbClr val="000000"/>
                </a:solidFill>
                <a:effectLst/>
                <a:latin typeface="Vazirmatn"/>
                <a:ea typeface="Times New Roman" panose="02020603050405020304" pitchFamily="18" charset="0"/>
                <a:cs typeface="B Nazanin" panose="00000400000000000000" pitchFamily="2" charset="-78"/>
              </a:rPr>
              <a:t> </a:t>
            </a:r>
            <a:r>
              <a:rPr lang="ar-SA" sz="2000" dirty="0">
                <a:solidFill>
                  <a:srgbClr val="000000"/>
                </a:solidFill>
                <a:effectLst/>
                <a:latin typeface="Vazirmatn"/>
                <a:ea typeface="Times New Roman" panose="02020603050405020304" pitchFamily="18" charset="0"/>
                <a:cs typeface="B Nazanin" panose="00000400000000000000" pitchFamily="2" charset="-78"/>
              </a:rPr>
              <a:t>داشتن نوآوری و ابتکار در عمل</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buClr>
                <a:srgbClr val="000000"/>
              </a:buClr>
            </a:pPr>
            <a:r>
              <a:rPr lang="en-US" sz="2000" dirty="0">
                <a:solidFill>
                  <a:srgbClr val="000000"/>
                </a:solidFill>
                <a:effectLst/>
                <a:latin typeface="Vazirmatn"/>
                <a:ea typeface="Times New Roman" panose="02020603050405020304" pitchFamily="18" charset="0"/>
                <a:cs typeface="B Nazanin" panose="00000400000000000000" pitchFamily="2" charset="-78"/>
              </a:rPr>
              <a:t> </a:t>
            </a:r>
            <a:r>
              <a:rPr lang="ar-SA" sz="2000" dirty="0">
                <a:solidFill>
                  <a:srgbClr val="000000"/>
                </a:solidFill>
                <a:effectLst/>
                <a:latin typeface="Vazirmatn"/>
                <a:ea typeface="Times New Roman" panose="02020603050405020304" pitchFamily="18" charset="0"/>
                <a:cs typeface="B Nazanin" panose="00000400000000000000" pitchFamily="2" charset="-78"/>
              </a:rPr>
              <a:t>خدمت دلسوزانه به مردم البته معظم له وقتی در پیام نوروزی خود از امام خمینی (ره) یاد می‌کند ضمن معرفی منطق خردمندانه و اسلامی بنیان‌گذار انقلاب، اسلامی دال‌های برترین منش را این‌گونه معرفی می‌کنند: </a:t>
            </a:r>
            <a:r>
              <a:rPr lang="fa-IR" sz="2000" dirty="0">
                <a:solidFill>
                  <a:srgbClr val="000000"/>
                </a:solidFill>
                <a:effectLst/>
                <a:latin typeface="Vazirmatn"/>
                <a:ea typeface="Times New Roman" panose="02020603050405020304" pitchFamily="18" charset="0"/>
                <a:cs typeface="B Nazanin" panose="00000400000000000000" pitchFamily="2" charset="-78"/>
              </a:rPr>
              <a:t>۱. </a:t>
            </a:r>
            <a:r>
              <a:rPr lang="ar-SA" sz="2000" dirty="0">
                <a:solidFill>
                  <a:srgbClr val="000000"/>
                </a:solidFill>
                <a:effectLst/>
                <a:latin typeface="Vazirmatn"/>
                <a:ea typeface="Times New Roman" panose="02020603050405020304" pitchFamily="18" charset="0"/>
                <a:cs typeface="B Nazanin" panose="00000400000000000000" pitchFamily="2" charset="-78"/>
              </a:rPr>
              <a:t>تعبد و ایمان حقیقی به دین؛ </a:t>
            </a:r>
            <a:r>
              <a:rPr lang="fa-IR" sz="2000" dirty="0">
                <a:solidFill>
                  <a:srgbClr val="000000"/>
                </a:solidFill>
                <a:effectLst/>
                <a:latin typeface="Vazirmatn"/>
                <a:ea typeface="Times New Roman" panose="02020603050405020304" pitchFamily="18" charset="0"/>
                <a:cs typeface="B Nazanin" panose="00000400000000000000" pitchFamily="2" charset="-78"/>
              </a:rPr>
              <a:t>۲. </a:t>
            </a:r>
            <a:r>
              <a:rPr lang="ar-SA" sz="2000" dirty="0">
                <a:solidFill>
                  <a:srgbClr val="000000"/>
                </a:solidFill>
                <a:effectLst/>
                <a:latin typeface="Vazirmatn"/>
                <a:ea typeface="Times New Roman" panose="02020603050405020304" pitchFamily="18" charset="0"/>
                <a:cs typeface="B Nazanin" panose="00000400000000000000" pitchFamily="2" charset="-78"/>
              </a:rPr>
              <a:t>روحیات و خصلت‌های والای انسانی؛ </a:t>
            </a:r>
            <a:r>
              <a:rPr lang="fa-IR" sz="2000" dirty="0">
                <a:solidFill>
                  <a:srgbClr val="000000"/>
                </a:solidFill>
                <a:effectLst/>
                <a:latin typeface="Vazirmatn"/>
                <a:ea typeface="Times New Roman" panose="02020603050405020304" pitchFamily="18" charset="0"/>
                <a:cs typeface="B Nazanin" panose="00000400000000000000" pitchFamily="2" charset="-78"/>
              </a:rPr>
              <a:t>۳. </a:t>
            </a:r>
            <a:r>
              <a:rPr lang="ar-SA" sz="2000" dirty="0">
                <a:solidFill>
                  <a:srgbClr val="000000"/>
                </a:solidFill>
                <a:effectLst/>
                <a:latin typeface="Vazirmatn"/>
                <a:ea typeface="Times New Roman" panose="02020603050405020304" pitchFamily="18" charset="0"/>
                <a:cs typeface="B Nazanin" panose="00000400000000000000" pitchFamily="2" charset="-78"/>
              </a:rPr>
              <a:t>اراده و تصمیم قوی و قاطع؛</a:t>
            </a:r>
            <a:r>
              <a:rPr lang="fa-IR" sz="2000" dirty="0">
                <a:solidFill>
                  <a:srgbClr val="000000"/>
                </a:solidFill>
                <a:effectLst/>
                <a:latin typeface="Vazirmatn"/>
                <a:ea typeface="Times New Roman" panose="02020603050405020304" pitchFamily="18" charset="0"/>
                <a:cs typeface="B Nazanin" panose="00000400000000000000" pitchFamily="2" charset="-78"/>
              </a:rPr>
              <a:t>۴</a:t>
            </a:r>
            <a:r>
              <a:rPr lang="ar-SA" sz="2000" dirty="0">
                <a:solidFill>
                  <a:srgbClr val="000000"/>
                </a:solidFill>
                <a:effectLst/>
                <a:latin typeface="Vazirmatn"/>
                <a:ea typeface="Times New Roman" panose="02020603050405020304" pitchFamily="18" charset="0"/>
                <a:cs typeface="B Nazanin" panose="00000400000000000000" pitchFamily="2" charset="-78"/>
              </a:rPr>
              <a:t>. اراده و تدبیر که این همان انگیزه‌هایی است که در عقل عملی تبلور پیدا می‌کند و نشان از عزم والای معمار کبیر انقلاب اسلامی دارد</a:t>
            </a:r>
            <a:r>
              <a:rPr lang="en-US" sz="2000" dirty="0">
                <a:solidFill>
                  <a:srgbClr val="000000"/>
                </a:solidFill>
                <a:effectLst/>
                <a:latin typeface="Vazirmatn"/>
                <a:ea typeface="Times New Roman" panose="02020603050405020304" pitchFamily="18" charset="0"/>
                <a:cs typeface="B Nazanin" panose="00000400000000000000" pitchFamily="2" charset="-78"/>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a:endParaRPr lang="en-US" sz="2000" dirty="0">
              <a:cs typeface="B Nazanin" panose="00000400000000000000" pitchFamily="2" charset="-78"/>
            </a:endParaRPr>
          </a:p>
        </p:txBody>
      </p:sp>
      <p:sp>
        <p:nvSpPr>
          <p:cNvPr id="5" name="Title 4">
            <a:extLst>
              <a:ext uri="{FF2B5EF4-FFF2-40B4-BE49-F238E27FC236}">
                <a16:creationId xmlns:a16="http://schemas.microsoft.com/office/drawing/2014/main" id="{D3F2F454-4011-4B7D-86FC-657203C0D27D}"/>
              </a:ext>
            </a:extLst>
          </p:cNvPr>
          <p:cNvSpPr>
            <a:spLocks noGrp="1"/>
          </p:cNvSpPr>
          <p:nvPr>
            <p:ph type="title"/>
          </p:nvPr>
        </p:nvSpPr>
        <p:spPr/>
        <p:txBody>
          <a:bodyPr>
            <a:normAutofit/>
          </a:bodyPr>
          <a:lstStyle/>
          <a:p>
            <a:pPr algn="ctr"/>
            <a:r>
              <a:rPr lang="ar-SA" sz="3200" dirty="0">
                <a:solidFill>
                  <a:srgbClr val="000000"/>
                </a:solidFill>
                <a:effectLst/>
                <a:latin typeface="Vazirmatn"/>
                <a:ea typeface="Times New Roman" panose="02020603050405020304" pitchFamily="18" charset="0"/>
                <a:cs typeface="B Titr" panose="00000700000000000000" pitchFamily="2" charset="-78"/>
              </a:rPr>
              <a:t>راه‌های برتری منش اسلامی از نگاه مقام معظم رهبری</a:t>
            </a:r>
            <a:br>
              <a:rPr lang="en-US" sz="3200" dirty="0">
                <a:effectLst/>
                <a:latin typeface="Calibri" panose="020F0502020204030204" pitchFamily="34" charset="0"/>
                <a:ea typeface="Calibri" panose="020F0502020204030204" pitchFamily="34" charset="0"/>
                <a:cs typeface="B Titr" panose="00000700000000000000" pitchFamily="2" charset="-78"/>
              </a:rPr>
            </a:br>
            <a:endParaRPr lang="en-US" sz="3200" dirty="0">
              <a:cs typeface="B Titr" panose="00000700000000000000" pitchFamily="2" charset="-78"/>
            </a:endParaRPr>
          </a:p>
        </p:txBody>
      </p:sp>
    </p:spTree>
    <p:extLst>
      <p:ext uri="{BB962C8B-B14F-4D97-AF65-F5344CB8AC3E}">
        <p14:creationId xmlns:p14="http://schemas.microsoft.com/office/powerpoint/2010/main" val="238564053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384</TotalTime>
  <Words>4295</Words>
  <Application>Microsoft Office PowerPoint</Application>
  <PresentationFormat>Widescreen</PresentationFormat>
  <Paragraphs>117</Paragraphs>
  <Slides>20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Andalus</vt:lpstr>
      <vt:lpstr>Arial</vt:lpstr>
      <vt:lpstr>Calibri</vt:lpstr>
      <vt:lpstr>Century Gothic</vt:lpstr>
      <vt:lpstr>IranNastaliq</vt:lpstr>
      <vt:lpstr>Vazirmatn</vt:lpstr>
      <vt:lpstr>Wingdings</vt:lpstr>
      <vt:lpstr>Wingdings 3</vt:lpstr>
      <vt:lpstr>Wisp</vt:lpstr>
      <vt:lpstr>بسم الله الرحمن الرحیم</vt:lpstr>
      <vt:lpstr>PowerPoint Presentation</vt:lpstr>
      <vt:lpstr>جایگاه معلم</vt:lpstr>
      <vt:lpstr>اصول برنامه‌ریزی درسی در سه محور مطرح است</vt:lpstr>
      <vt:lpstr>PowerPoint Presentation</vt:lpstr>
      <vt:lpstr>PowerPoint Presentation</vt:lpstr>
      <vt:lpstr>PowerPoint Presentation</vt:lpstr>
      <vt:lpstr>منش‌ها </vt:lpstr>
      <vt:lpstr>راه‌های برتری منش اسلامی از نگاه مقام معظم رهبری </vt:lpstr>
      <vt:lpstr>مبانی انسان‌شناختی تعلیم‌وتربیت</vt:lpstr>
      <vt:lpstr>اصول انسان‌شناختی تعلیم‌وتربیت</vt:lpstr>
      <vt:lpstr>دیدگاه معرفتی علی (علیه‌السلام) از عقلانیت</vt:lpstr>
      <vt:lpstr>عقل از منظر قرآن </vt:lpstr>
      <vt:lpstr>PowerPoint Presentation</vt:lpstr>
      <vt:lpstr>سه هدف بزرگ از بعثت پیامبران از منظر ایات اعظام</vt:lpstr>
      <vt:lpstr>سه هدف بزرگ از بعثت پیامبران از منظر ایات اعظام</vt:lpstr>
      <vt:lpstr>PowerPoint Presentation</vt:lpstr>
      <vt:lpstr>PowerPoint Presentation</vt:lpstr>
      <vt:lpstr>PowerPoint Presentation</vt:lpstr>
      <vt:lpstr>با تشکر: دکتر  محمد  بنائیان  سفید</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Test</dc:creator>
  <cp:lastModifiedBy>Hani</cp:lastModifiedBy>
  <cp:revision>34</cp:revision>
  <dcterms:created xsi:type="dcterms:W3CDTF">2024-04-22T07:44:27Z</dcterms:created>
  <dcterms:modified xsi:type="dcterms:W3CDTF">2024-05-08T06:27:02Z</dcterms:modified>
</cp:coreProperties>
</file>