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6" r:id="rId4"/>
  </p:sldMasterIdLst>
  <p:sldIdLst>
    <p:sldId id="257" r:id="rId5"/>
    <p:sldId id="258" r:id="rId6"/>
    <p:sldId id="261" r:id="rId7"/>
    <p:sldId id="259" r:id="rId8"/>
    <p:sldId id="262" r:id="rId9"/>
    <p:sldId id="263"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4/22/2024</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8331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4/22/2024</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226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4/22/2024</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61827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4/22/2024</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2670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4/22/2024</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0416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4/22/2024</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666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4/22/2024</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8194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4/22/2024</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11860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4/22/2024</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1422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4/22/2024</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3328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4/22/2024</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2326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4/22/2024</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498223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47" r:id="rId3"/>
    <p:sldLayoutId id="2147483743" r:id="rId4"/>
    <p:sldLayoutId id="2147483738"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6999" y="1623896"/>
            <a:ext cx="6253317" cy="625567"/>
          </a:xfrm>
        </p:spPr>
        <p:txBody>
          <a:bodyPr>
            <a:normAutofit/>
          </a:bodyPr>
          <a:lstStyle/>
          <a:p>
            <a:r>
              <a:rPr lang="ar-SA" sz="2800" dirty="0">
                <a:solidFill>
                  <a:srgbClr val="000000"/>
                </a:solidFill>
                <a:effectLst/>
                <a:latin typeface="Ahang UltraBold" panose="00000900000000000000" pitchFamily="2" charset="-78"/>
                <a:ea typeface="Calibri" panose="020F0502020204030204" pitchFamily="34" charset="0"/>
                <a:cs typeface="Ahang UltraBold" panose="00000900000000000000" pitchFamily="2" charset="-78"/>
              </a:rPr>
              <a:t>نقش جهش تولید در مردمی کردن انقلاب اسلامی</a:t>
            </a:r>
            <a:endParaRPr lang="en-US" sz="11500" dirty="0">
              <a:latin typeface="Ahang UltraBold" panose="00000900000000000000" pitchFamily="2" charset="-78"/>
              <a:cs typeface="Ahang UltraBold" panose="00000900000000000000" pitchFamily="2" charset="-78"/>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rmAutofit/>
          </a:bodyPr>
          <a:lstStyle/>
          <a:p>
            <a:pPr algn="r"/>
            <a:r>
              <a:rPr lang="fa-IR" sz="2400" spc="0" dirty="0">
                <a:solidFill>
                  <a:srgbClr val="002060"/>
                </a:solidFill>
                <a:cs typeface="B Titr" panose="00000700000000000000" pitchFamily="2" charset="-78"/>
              </a:rPr>
              <a:t>محمد بنائیان سفید</a:t>
            </a:r>
          </a:p>
          <a:p>
            <a:pPr algn="r"/>
            <a:r>
              <a:rPr lang="ar-SA" sz="1800" spc="0" dirty="0">
                <a:solidFill>
                  <a:srgbClr val="002060"/>
                </a:solidFill>
                <a:effectLst/>
                <a:latin typeface="Vazirmatn"/>
                <a:ea typeface="Calibri" panose="020F0502020204030204" pitchFamily="34" charset="0"/>
                <a:cs typeface="B Titr" panose="00000700000000000000" pitchFamily="2" charset="-78"/>
              </a:rPr>
              <a:t>دانش آموخته دوره دکترای تخصصی برنامه‌ریزی درسی</a:t>
            </a:r>
            <a:endParaRPr lang="en-US" sz="2400" spc="0" dirty="0">
              <a:solidFill>
                <a:srgbClr val="002060"/>
              </a:solidFill>
              <a:cs typeface="B Titr" panose="00000700000000000000" pitchFamily="2" charset="-78"/>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idx="4294967295"/>
          </p:nvPr>
        </p:nvSpPr>
        <p:spPr>
          <a:xfrm>
            <a:off x="447868" y="0"/>
            <a:ext cx="11206067" cy="6391469"/>
          </a:xfrm>
        </p:spPr>
        <p:txBody>
          <a:bodyPr anchor="ctr">
            <a:normAutofit fontScale="90000"/>
          </a:bodyPr>
          <a:lstStyle/>
          <a:p>
            <a:pPr algn="r" rtl="1">
              <a:lnSpc>
                <a:spcPct val="150000"/>
              </a:lnSpc>
            </a:pPr>
            <a:r>
              <a:rPr lang="ar-SA" sz="2200" b="1" dirty="0">
                <a:solidFill>
                  <a:srgbClr val="002060"/>
                </a:solidFill>
                <a:effectLst>
                  <a:outerShdw blurRad="38100" dist="38100" dir="2700000" algn="tl">
                    <a:srgbClr val="000000">
                      <a:alpha val="43137"/>
                    </a:srgbClr>
                  </a:outerShdw>
                </a:effectLst>
                <a:latin typeface="IRANSansX" pitchFamily="2" charset="-78"/>
                <a:ea typeface="Calibri" panose="020F0502020204030204" pitchFamily="34" charset="0"/>
                <a:cs typeface="IRANSansX" pitchFamily="2" charset="-78"/>
              </a:rPr>
              <a:t>مفهوم جهش تولید</a:t>
            </a:r>
            <a:br>
              <a:rPr lang="fa-IR" sz="1800" dirty="0">
                <a:solidFill>
                  <a:srgbClr val="000000"/>
                </a:solidFill>
                <a:effectLst/>
                <a:latin typeface="IRANSansX" pitchFamily="2" charset="-78"/>
                <a:ea typeface="Calibri" panose="020F0502020204030204" pitchFamily="34" charset="0"/>
                <a:cs typeface="IRANSansX" pitchFamily="2" charset="-78"/>
              </a:rPr>
            </a:br>
            <a:r>
              <a:rPr lang="ar-SA" sz="2000" dirty="0">
                <a:solidFill>
                  <a:srgbClr val="000000"/>
                </a:solidFill>
                <a:effectLst/>
                <a:latin typeface="IRANSansX" pitchFamily="2" charset="-78"/>
                <a:ea typeface="Calibri" panose="020F0502020204030204" pitchFamily="34" charset="0"/>
                <a:cs typeface="IRANSansX" pitchFamily="2" charset="-78"/>
              </a:rPr>
              <a:t>منظور از جهش تولید جهش در کمیت و کیفیت تولید ناخالص داخلی کشور است ،که بتواند اقتصاد را بر روی سطح بالاتر از روز یعنی</a:t>
            </a:r>
            <a:r>
              <a:rPr lang="fa-IR" sz="2000" dirty="0">
                <a:solidFill>
                  <a:srgbClr val="000000"/>
                </a:solidFill>
                <a:effectLst/>
                <a:latin typeface="IRANSansX" pitchFamily="2" charset="-78"/>
                <a:ea typeface="Calibri" panose="020F0502020204030204" pitchFamily="34" charset="0"/>
                <a:cs typeface="IRANSansX" pitchFamily="2" charset="-78"/>
              </a:rPr>
              <a:t> </a:t>
            </a:r>
            <a:r>
              <a:rPr lang="ar-SA" sz="2000" dirty="0">
                <a:solidFill>
                  <a:srgbClr val="000000"/>
                </a:solidFill>
                <a:effectLst/>
                <a:latin typeface="IRANSansX" pitchFamily="2" charset="-78"/>
                <a:ea typeface="Calibri" panose="020F0502020204030204" pitchFamily="34" charset="0"/>
                <a:cs typeface="IRANSansX" pitchFamily="2" charset="-78"/>
              </a:rPr>
              <a:t>«رشد بلند مدت قرار دهد» و رشدهای موقتی بی‌کیفیت که بر پایه عوامل خارج از اقتصاد متکی است ،مد نظر نمی باشد</a:t>
            </a:r>
            <a:r>
              <a:rPr lang="fa-IR" sz="2000" dirty="0">
                <a:solidFill>
                  <a:srgbClr val="000000"/>
                </a:solidFill>
                <a:effectLst/>
                <a:latin typeface="IRANSansX" pitchFamily="2" charset="-78"/>
                <a:ea typeface="Calibri" panose="020F0502020204030204" pitchFamily="34" charset="0"/>
                <a:cs typeface="IRANSansX" pitchFamily="2" charset="-78"/>
              </a:rPr>
              <a:t>.</a:t>
            </a:r>
            <a:br>
              <a:rPr lang="fa-IR" sz="1800" dirty="0">
                <a:solidFill>
                  <a:srgbClr val="000000"/>
                </a:solidFill>
                <a:effectLst/>
                <a:latin typeface="IRANSansX" pitchFamily="2" charset="-78"/>
                <a:ea typeface="Calibri" panose="020F0502020204030204" pitchFamily="34" charset="0"/>
                <a:cs typeface="IRANSansX" pitchFamily="2" charset="-78"/>
              </a:rPr>
            </a:br>
            <a:br>
              <a:rPr lang="fa-IR" sz="1800" dirty="0">
                <a:solidFill>
                  <a:srgbClr val="000000"/>
                </a:solidFill>
                <a:effectLst/>
                <a:latin typeface="IRANSansX" pitchFamily="2" charset="-78"/>
                <a:ea typeface="Calibri" panose="020F0502020204030204" pitchFamily="34" charset="0"/>
                <a:cs typeface="IRANSansX" pitchFamily="2" charset="-78"/>
              </a:rPr>
            </a:br>
            <a:r>
              <a:rPr lang="ar-SA" sz="2200" b="1" dirty="0">
                <a:solidFill>
                  <a:srgbClr val="002060"/>
                </a:solidFill>
                <a:effectLst>
                  <a:outerShdw blurRad="38100" dist="38100" dir="2700000" algn="tl">
                    <a:srgbClr val="000000">
                      <a:alpha val="43137"/>
                    </a:srgbClr>
                  </a:outerShdw>
                </a:effectLst>
                <a:latin typeface="IRANSansX" pitchFamily="2" charset="-78"/>
                <a:ea typeface="Calibri" panose="020F0502020204030204" pitchFamily="34" charset="0"/>
                <a:cs typeface="IRANSansX" pitchFamily="2" charset="-78"/>
              </a:rPr>
              <a:t>تعریف جهش تولید</a:t>
            </a:r>
            <a:br>
              <a:rPr lang="fa-IR" sz="1800" dirty="0">
                <a:solidFill>
                  <a:srgbClr val="000000"/>
                </a:solidFill>
                <a:effectLst/>
                <a:latin typeface="IRANSansX" pitchFamily="2" charset="-78"/>
                <a:ea typeface="Calibri" panose="020F0502020204030204" pitchFamily="34" charset="0"/>
                <a:cs typeface="IRANSansX" pitchFamily="2" charset="-78"/>
              </a:rPr>
            </a:br>
            <a:r>
              <a:rPr lang="ar-SA" sz="2000" dirty="0">
                <a:solidFill>
                  <a:srgbClr val="000000"/>
                </a:solidFill>
                <a:effectLst/>
                <a:latin typeface="IRANSansX" pitchFamily="2" charset="-78"/>
                <a:ea typeface="Calibri" panose="020F0502020204030204" pitchFamily="34" charset="0"/>
                <a:cs typeface="IRANSansX" pitchFamily="2" charset="-78"/>
              </a:rPr>
              <a:t> جهش در تولید یعنی عقب ماندگی‌های حوزه‌های تولید را با حداکثر سرعت ممکن و در حداقل زمان جبران کردن، یعنی باید تمام امکانات ظرفیت‌های موجود در داخل کشور به کار گرفته شوند. تا در یک بازه زمانی کوتاه مدت تولید از هر نظر به یک استاندارد قابل قبول دست یابد</a:t>
            </a:r>
            <a:r>
              <a:rPr lang="fa-IR" sz="2000" dirty="0">
                <a:solidFill>
                  <a:srgbClr val="000000"/>
                </a:solidFill>
                <a:latin typeface="IRANSansX" pitchFamily="2" charset="-78"/>
                <a:ea typeface="Calibri" panose="020F0502020204030204" pitchFamily="34" charset="0"/>
                <a:cs typeface="IRANSansX" pitchFamily="2" charset="-78"/>
              </a:rPr>
              <a:t>. </a:t>
            </a:r>
            <a:r>
              <a:rPr lang="ar-SA" sz="2000" dirty="0">
                <a:solidFill>
                  <a:srgbClr val="000000"/>
                </a:solidFill>
                <a:effectLst/>
                <a:latin typeface="IRANSansX" pitchFamily="2" charset="-78"/>
                <a:ea typeface="Calibri" panose="020F0502020204030204" pitchFamily="34" charset="0"/>
                <a:cs typeface="IRANSansX" pitchFamily="2" charset="-78"/>
              </a:rPr>
              <a:t>رابطه بین تولید، عرضه، رونق و جهش؛ یعنی تولیدات از هر نوع که باشد در بازار مصرف باید مورد مصرف واقع شود, تداوم تولید، رونق تولید را در پی خواهد داشت. با توجه به شرایط اقتصادی کشور یعنی تولید باید منجر به جهش تولید گردد ،که جهش تولید عرضه بیشتر و متنوع تر، در تولیدات به بازار مصرف را به همراه خواهد داشت</a:t>
            </a:r>
            <a:r>
              <a:rPr lang="en-US" sz="2000" dirty="0">
                <a:solidFill>
                  <a:srgbClr val="000000"/>
                </a:solidFill>
                <a:effectLst/>
                <a:latin typeface="IRANSansX" pitchFamily="2" charset="-78"/>
                <a:ea typeface="Calibri" panose="020F0502020204030204" pitchFamily="34" charset="0"/>
                <a:cs typeface="IRANSansX" pitchFamily="2" charset="-78"/>
              </a:rPr>
              <a:t>. </a:t>
            </a:r>
            <a:br>
              <a:rPr lang="fa-IR" sz="2000" dirty="0">
                <a:solidFill>
                  <a:srgbClr val="000000"/>
                </a:solidFill>
                <a:effectLst/>
                <a:latin typeface="IRANSansX" pitchFamily="2" charset="-78"/>
                <a:ea typeface="Calibri" panose="020F0502020204030204" pitchFamily="34" charset="0"/>
                <a:cs typeface="IRANSansX" pitchFamily="2" charset="-78"/>
              </a:rPr>
            </a:br>
            <a:r>
              <a:rPr lang="ar-SA" sz="2000" dirty="0">
                <a:solidFill>
                  <a:srgbClr val="000000"/>
                </a:solidFill>
                <a:latin typeface="IRANSansX" pitchFamily="2" charset="-78"/>
                <a:cs typeface="IRANSansX" pitchFamily="2" charset="-78"/>
              </a:rPr>
              <a:t>با توجه به شرایط اقتصادی کشور یعنی تولید باید منجر به جهش تولید گردد،</a:t>
            </a:r>
            <a:r>
              <a:rPr lang="fa-IR" sz="2000" dirty="0">
                <a:solidFill>
                  <a:srgbClr val="000000"/>
                </a:solidFill>
                <a:latin typeface="IRANSansX" pitchFamily="2" charset="-78"/>
                <a:cs typeface="IRANSansX" pitchFamily="2" charset="-78"/>
              </a:rPr>
              <a:t> </a:t>
            </a:r>
            <a:r>
              <a:rPr lang="ar-SA" sz="2000" dirty="0">
                <a:solidFill>
                  <a:srgbClr val="000000"/>
                </a:solidFill>
                <a:latin typeface="IRANSansX" pitchFamily="2" charset="-78"/>
                <a:cs typeface="IRANSansX" pitchFamily="2" charset="-78"/>
              </a:rPr>
              <a:t>که جهش تولید عرضه بیشتر و متنوع تر در تولیدات به بازار مصرف را به همراه خواهد داشت</a:t>
            </a:r>
            <a:r>
              <a:rPr lang="fa-IR" sz="2000" dirty="0">
                <a:solidFill>
                  <a:srgbClr val="000000"/>
                </a:solidFill>
                <a:latin typeface="IRANSansX" pitchFamily="2" charset="-78"/>
                <a:cs typeface="IRANSansX" pitchFamily="2" charset="-78"/>
              </a:rPr>
              <a:t>.</a:t>
            </a:r>
            <a:br>
              <a:rPr lang="en-US" sz="2000" spc="0" dirty="0">
                <a:solidFill>
                  <a:schemeClr val="tx1"/>
                </a:solidFill>
              </a:rPr>
            </a:br>
            <a:endParaRPr lang="en-US" sz="4800" i="1" dirty="0">
              <a:solidFill>
                <a:srgbClr val="FFFFFF"/>
              </a:solidFill>
              <a:latin typeface="IRANSansX" pitchFamily="2" charset="-78"/>
              <a:cs typeface="IRANSansX" pitchFamily="2" charset="-78"/>
            </a:endParaRPr>
          </a:p>
        </p:txBody>
      </p:sp>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title" idx="4294967295"/>
          </p:nvPr>
        </p:nvSpPr>
        <p:spPr>
          <a:xfrm>
            <a:off x="780661" y="106752"/>
            <a:ext cx="10058400" cy="6242050"/>
          </a:xfrm>
        </p:spPr>
        <p:txBody>
          <a:bodyPr anchor="ctr">
            <a:normAutofit/>
          </a:bodyPr>
          <a:lstStyle/>
          <a:p>
            <a:pPr lvl="0" algn="r" rtl="1">
              <a:lnSpc>
                <a:spcPct val="150000"/>
              </a:lnSpc>
            </a:pPr>
            <a:r>
              <a:rPr lang="ar-SA" sz="2000" b="1" dirty="0">
                <a:solidFill>
                  <a:srgbClr val="002060"/>
                </a:solidFill>
                <a:effectLst/>
                <a:latin typeface="IRANSansX" pitchFamily="2" charset="-78"/>
                <a:ea typeface="Calibri" panose="020F0502020204030204" pitchFamily="34" charset="0"/>
                <a:cs typeface="IRANSansX" pitchFamily="2" charset="-78"/>
              </a:rPr>
              <a:t>استلزاماتی که باید در ایجاد جهش تولید مورد توجه قرار گیرند عبارتند از</a:t>
            </a:r>
            <a:r>
              <a:rPr lang="fa-IR" sz="2000" b="1" dirty="0">
                <a:solidFill>
                  <a:srgbClr val="002060"/>
                </a:solidFill>
                <a:effectLst/>
                <a:latin typeface="IRANSansX" pitchFamily="2" charset="-78"/>
                <a:ea typeface="Calibri" panose="020F0502020204030204" pitchFamily="34" charset="0"/>
                <a:cs typeface="IRANSansX" pitchFamily="2" charset="-78"/>
              </a:rPr>
              <a:t>:</a:t>
            </a:r>
            <a:br>
              <a:rPr lang="fa-IR" sz="2000" b="1" dirty="0">
                <a:solidFill>
                  <a:srgbClr val="002060"/>
                </a:solidFill>
                <a:effectLst/>
                <a:latin typeface="IRANSansX" pitchFamily="2" charset="-78"/>
                <a:ea typeface="Calibri" panose="020F0502020204030204" pitchFamily="34" charset="0"/>
                <a:cs typeface="IRANSansX" pitchFamily="2" charset="-78"/>
              </a:rPr>
            </a:br>
            <a:br>
              <a:rPr lang="fa-IR" sz="1800" dirty="0">
                <a:solidFill>
                  <a:schemeClr val="tx1"/>
                </a:solidFill>
                <a:effectLst/>
                <a:latin typeface="IRANSansX" pitchFamily="2" charset="-78"/>
                <a:ea typeface="Calibri" panose="020F0502020204030204" pitchFamily="34" charset="0"/>
                <a:cs typeface="IRANSansX" pitchFamily="2" charset="-78"/>
              </a:rPr>
            </a:br>
            <a:r>
              <a:rPr lang="fa-IR" sz="1800" dirty="0">
                <a:solidFill>
                  <a:schemeClr val="tx1"/>
                </a:solidFill>
                <a:effectLst/>
                <a:latin typeface="IRANSansX" pitchFamily="2" charset="-78"/>
                <a:ea typeface="Calibri" panose="020F0502020204030204" pitchFamily="34" charset="0"/>
                <a:cs typeface="IRANSansX" pitchFamily="2" charset="-78"/>
              </a:rPr>
              <a:t>۱. </a:t>
            </a:r>
            <a:r>
              <a:rPr lang="ar-SA" sz="1800" dirty="0">
                <a:solidFill>
                  <a:schemeClr val="tx1"/>
                </a:solidFill>
                <a:effectLst/>
                <a:latin typeface="IRANSansX" pitchFamily="2" charset="-78"/>
                <a:ea typeface="Calibri" panose="020F0502020204030204" pitchFamily="34" charset="0"/>
                <a:cs typeface="IRANSansX" pitchFamily="2" charset="-78"/>
              </a:rPr>
              <a:t>ایجاد تنوع و تمایز در محصول</a:t>
            </a:r>
            <a:r>
              <a:rPr lang="fa-IR" sz="1800" dirty="0">
                <a:solidFill>
                  <a:schemeClr val="tx1"/>
                </a:solidFill>
                <a:effectLst/>
                <a:latin typeface="IRANSansX" pitchFamily="2" charset="-78"/>
                <a:ea typeface="Calibri" panose="020F0502020204030204" pitchFamily="34" charset="0"/>
                <a:cs typeface="IRANSansX" pitchFamily="2" charset="-78"/>
              </a:rPr>
              <a:t>؛</a:t>
            </a:r>
            <a:br>
              <a:rPr lang="fa-IR" sz="1800" dirty="0">
                <a:solidFill>
                  <a:schemeClr val="tx1"/>
                </a:solidFill>
                <a:effectLst/>
                <a:latin typeface="IRANSansX" pitchFamily="2" charset="-78"/>
                <a:ea typeface="Calibri" panose="020F0502020204030204" pitchFamily="34" charset="0"/>
                <a:cs typeface="IRANSansX" pitchFamily="2" charset="-78"/>
              </a:rPr>
            </a:br>
            <a:r>
              <a:rPr lang="fa-IR" sz="1800" dirty="0">
                <a:solidFill>
                  <a:schemeClr val="tx1"/>
                </a:solidFill>
                <a:effectLst/>
                <a:latin typeface="IRANSansX" pitchFamily="2" charset="-78"/>
                <a:ea typeface="Calibri" panose="020F0502020204030204" pitchFamily="34" charset="0"/>
                <a:cs typeface="IRANSansX" pitchFamily="2" charset="-78"/>
              </a:rPr>
              <a:t>۲. </a:t>
            </a:r>
            <a:r>
              <a:rPr lang="ar-SA" sz="1800" dirty="0">
                <a:solidFill>
                  <a:schemeClr val="tx1"/>
                </a:solidFill>
                <a:effectLst/>
                <a:latin typeface="IRANSansX" pitchFamily="2" charset="-78"/>
                <a:ea typeface="Calibri" panose="020F0502020204030204" pitchFamily="34" charset="0"/>
                <a:cs typeface="IRANSansX" pitchFamily="2" charset="-78"/>
              </a:rPr>
              <a:t>رقابت پذیر کردن تولیدات یعنی (محصول)؛</a:t>
            </a:r>
            <a:br>
              <a:rPr lang="fa-IR" sz="1800" dirty="0">
                <a:solidFill>
                  <a:schemeClr val="tx1"/>
                </a:solidFill>
                <a:effectLst/>
                <a:latin typeface="IRANSansX" pitchFamily="2" charset="-78"/>
                <a:ea typeface="Calibri" panose="020F0502020204030204" pitchFamily="34" charset="0"/>
                <a:cs typeface="IRANSansX" pitchFamily="2" charset="-78"/>
              </a:rPr>
            </a:br>
            <a:r>
              <a:rPr lang="fa-IR" sz="1800" dirty="0">
                <a:solidFill>
                  <a:schemeClr val="tx1"/>
                </a:solidFill>
                <a:effectLst/>
                <a:latin typeface="IRANSansX" pitchFamily="2" charset="-78"/>
                <a:ea typeface="Calibri" panose="020F0502020204030204" pitchFamily="34" charset="0"/>
                <a:cs typeface="IRANSansX" pitchFamily="2" charset="-78"/>
              </a:rPr>
              <a:t>۳. </a:t>
            </a:r>
            <a:r>
              <a:rPr lang="ar-SA" sz="1800" dirty="0">
                <a:solidFill>
                  <a:schemeClr val="tx1"/>
                </a:solidFill>
                <a:effectLst/>
                <a:latin typeface="IRANSansX" pitchFamily="2" charset="-78"/>
                <a:ea typeface="Calibri" panose="020F0502020204030204" pitchFamily="34" charset="0"/>
                <a:cs typeface="IRANSansX" pitchFamily="2" charset="-78"/>
              </a:rPr>
              <a:t>بهره ور کردن تولید؛</a:t>
            </a:r>
            <a:br>
              <a:rPr lang="fa-IR" sz="1800" dirty="0">
                <a:solidFill>
                  <a:schemeClr val="tx1"/>
                </a:solidFill>
                <a:effectLst/>
                <a:latin typeface="IRANSansX" pitchFamily="2" charset="-78"/>
                <a:ea typeface="Calibri" panose="020F0502020204030204" pitchFamily="34" charset="0"/>
                <a:cs typeface="IRANSansX" pitchFamily="2" charset="-78"/>
              </a:rPr>
            </a:br>
            <a:r>
              <a:rPr lang="fa-IR" sz="1800" dirty="0">
                <a:solidFill>
                  <a:schemeClr val="tx1"/>
                </a:solidFill>
                <a:effectLst/>
                <a:latin typeface="IRANSansX" pitchFamily="2" charset="-78"/>
                <a:ea typeface="Calibri" panose="020F0502020204030204" pitchFamily="34" charset="0"/>
                <a:cs typeface="IRANSansX" pitchFamily="2" charset="-78"/>
              </a:rPr>
              <a:t>۴. </a:t>
            </a:r>
            <a:r>
              <a:rPr lang="ar-SA" sz="1800" dirty="0">
                <a:solidFill>
                  <a:schemeClr val="tx1"/>
                </a:solidFill>
                <a:effectLst/>
                <a:latin typeface="IRANSansX" pitchFamily="2" charset="-78"/>
                <a:ea typeface="Calibri" panose="020F0502020204030204" pitchFamily="34" charset="0"/>
                <a:cs typeface="IRANSansX" pitchFamily="2" charset="-78"/>
              </a:rPr>
              <a:t>افزایش سهم بازار محصول</a:t>
            </a:r>
            <a:r>
              <a:rPr lang="fa-IR" sz="1800" dirty="0">
                <a:solidFill>
                  <a:schemeClr val="tx1"/>
                </a:solidFill>
                <a:effectLst/>
                <a:latin typeface="IRANSansX" pitchFamily="2" charset="-78"/>
                <a:ea typeface="Calibri" panose="020F0502020204030204" pitchFamily="34" charset="0"/>
                <a:cs typeface="IRANSansX" pitchFamily="2" charset="-78"/>
              </a:rPr>
              <a:t>؛</a:t>
            </a:r>
            <a:br>
              <a:rPr lang="fa-IR" sz="1800" dirty="0">
                <a:solidFill>
                  <a:schemeClr val="tx1"/>
                </a:solidFill>
                <a:effectLst/>
                <a:latin typeface="IRANSansX" pitchFamily="2" charset="-78"/>
                <a:ea typeface="Calibri" panose="020F0502020204030204" pitchFamily="34" charset="0"/>
                <a:cs typeface="IRANSansX" pitchFamily="2" charset="-78"/>
              </a:rPr>
            </a:br>
            <a:r>
              <a:rPr lang="fa-IR" sz="1800" dirty="0">
                <a:solidFill>
                  <a:schemeClr val="tx1"/>
                </a:solidFill>
                <a:effectLst/>
                <a:latin typeface="IRANSansX" pitchFamily="2" charset="-78"/>
                <a:ea typeface="Calibri" panose="020F0502020204030204" pitchFamily="34" charset="0"/>
                <a:cs typeface="IRANSansX" pitchFamily="2" charset="-78"/>
              </a:rPr>
              <a:t>۵. </a:t>
            </a:r>
            <a:r>
              <a:rPr lang="ar-SA" sz="1800" dirty="0">
                <a:solidFill>
                  <a:schemeClr val="tx1"/>
                </a:solidFill>
                <a:effectLst/>
                <a:latin typeface="IRANSansX" pitchFamily="2" charset="-78"/>
                <a:ea typeface="Calibri" panose="020F0502020204030204" pitchFamily="34" charset="0"/>
                <a:cs typeface="IRANSansX" pitchFamily="2" charset="-78"/>
              </a:rPr>
              <a:t>تامین نیازهای بازار داخل در مرحله اول و سپس بازارهای خارجی</a:t>
            </a:r>
            <a:r>
              <a:rPr lang="fa-IR" sz="1800" dirty="0">
                <a:solidFill>
                  <a:schemeClr val="tx1"/>
                </a:solidFill>
                <a:effectLst/>
                <a:latin typeface="IRANSansX" pitchFamily="2" charset="-78"/>
                <a:ea typeface="Calibri" panose="020F0502020204030204" pitchFamily="34" charset="0"/>
                <a:cs typeface="IRANSansX" pitchFamily="2" charset="-78"/>
              </a:rPr>
              <a:t>؛</a:t>
            </a:r>
            <a:br>
              <a:rPr lang="fa-IR" sz="1800" dirty="0">
                <a:solidFill>
                  <a:schemeClr val="tx1"/>
                </a:solidFill>
                <a:effectLst/>
                <a:latin typeface="IRANSansX" pitchFamily="2" charset="-78"/>
                <a:ea typeface="Calibri" panose="020F0502020204030204" pitchFamily="34" charset="0"/>
                <a:cs typeface="IRANSansX" pitchFamily="2" charset="-78"/>
              </a:rPr>
            </a:br>
            <a:r>
              <a:rPr lang="fa-IR" sz="1800" dirty="0">
                <a:solidFill>
                  <a:schemeClr val="tx1"/>
                </a:solidFill>
                <a:effectLst/>
                <a:latin typeface="IRANSansX" pitchFamily="2" charset="-78"/>
                <a:ea typeface="Calibri" panose="020F0502020204030204" pitchFamily="34" charset="0"/>
                <a:cs typeface="IRANSansX" pitchFamily="2" charset="-78"/>
              </a:rPr>
              <a:t>۶. </a:t>
            </a:r>
            <a:r>
              <a:rPr lang="ar-SA" sz="1800" dirty="0">
                <a:solidFill>
                  <a:schemeClr val="tx1"/>
                </a:solidFill>
                <a:effectLst/>
                <a:latin typeface="IRANSansX" pitchFamily="2" charset="-78"/>
                <a:ea typeface="Calibri" panose="020F0502020204030204" pitchFamily="34" charset="0"/>
                <a:cs typeface="IRANSansX" pitchFamily="2" charset="-78"/>
              </a:rPr>
              <a:t>برندسازی</a:t>
            </a:r>
            <a:r>
              <a:rPr lang="fa-IR" sz="1800" dirty="0">
                <a:solidFill>
                  <a:schemeClr val="tx1"/>
                </a:solidFill>
                <a:effectLst/>
                <a:latin typeface="IRANSansX" pitchFamily="2" charset="-78"/>
                <a:ea typeface="Calibri" panose="020F0502020204030204" pitchFamily="34" charset="0"/>
                <a:cs typeface="IRANSansX" pitchFamily="2" charset="-78"/>
              </a:rPr>
              <a:t>؛</a:t>
            </a:r>
            <a:br>
              <a:rPr lang="fa-IR" sz="1800" dirty="0">
                <a:solidFill>
                  <a:schemeClr val="tx1"/>
                </a:solidFill>
                <a:effectLst/>
                <a:latin typeface="IRANSansX" pitchFamily="2" charset="-78"/>
                <a:ea typeface="Calibri" panose="020F0502020204030204" pitchFamily="34" charset="0"/>
                <a:cs typeface="IRANSansX" pitchFamily="2" charset="-78"/>
              </a:rPr>
            </a:br>
            <a:r>
              <a:rPr lang="fa-IR" sz="1800" dirty="0">
                <a:solidFill>
                  <a:schemeClr val="tx1"/>
                </a:solidFill>
                <a:effectLst/>
                <a:latin typeface="IRANSansX" pitchFamily="2" charset="-78"/>
                <a:ea typeface="Calibri" panose="020F0502020204030204" pitchFamily="34" charset="0"/>
                <a:cs typeface="IRANSansX" pitchFamily="2" charset="-78"/>
              </a:rPr>
              <a:t>۷. </a:t>
            </a:r>
            <a:r>
              <a:rPr lang="ar-SA" sz="1800" dirty="0">
                <a:solidFill>
                  <a:schemeClr val="tx1"/>
                </a:solidFill>
                <a:effectLst/>
                <a:latin typeface="IRANSansX" pitchFamily="2" charset="-78"/>
                <a:ea typeface="Calibri" panose="020F0502020204030204" pitchFamily="34" charset="0"/>
                <a:cs typeface="IRANSansX" pitchFamily="2" charset="-78"/>
              </a:rPr>
              <a:t>ارتقای کیفیت محصول</a:t>
            </a:r>
            <a:r>
              <a:rPr lang="fa-IR" sz="1800" dirty="0">
                <a:solidFill>
                  <a:schemeClr val="tx1"/>
                </a:solidFill>
                <a:effectLst/>
                <a:latin typeface="IRANSansX" pitchFamily="2" charset="-78"/>
                <a:ea typeface="Calibri" panose="020F0502020204030204" pitchFamily="34" charset="0"/>
                <a:cs typeface="IRANSansX" pitchFamily="2" charset="-78"/>
              </a:rPr>
              <a:t>؛</a:t>
            </a:r>
            <a:br>
              <a:rPr lang="fa-IR" sz="1800" dirty="0">
                <a:solidFill>
                  <a:schemeClr val="tx1"/>
                </a:solidFill>
                <a:effectLst/>
                <a:latin typeface="IRANSansX" pitchFamily="2" charset="-78"/>
                <a:ea typeface="Calibri" panose="020F0502020204030204" pitchFamily="34" charset="0"/>
                <a:cs typeface="IRANSansX" pitchFamily="2" charset="-78"/>
              </a:rPr>
            </a:br>
            <a:r>
              <a:rPr lang="fa-IR" sz="1800" dirty="0">
                <a:solidFill>
                  <a:schemeClr val="tx1"/>
                </a:solidFill>
                <a:effectLst/>
                <a:latin typeface="IRANSansX" pitchFamily="2" charset="-78"/>
                <a:ea typeface="Calibri" panose="020F0502020204030204" pitchFamily="34" charset="0"/>
                <a:cs typeface="IRANSansX" pitchFamily="2" charset="-78"/>
              </a:rPr>
              <a:t>۸. </a:t>
            </a:r>
            <a:r>
              <a:rPr lang="ar-SA" sz="1800" dirty="0">
                <a:solidFill>
                  <a:schemeClr val="tx1"/>
                </a:solidFill>
                <a:effectLst/>
                <a:latin typeface="IRANSansX" pitchFamily="2" charset="-78"/>
                <a:ea typeface="Calibri" panose="020F0502020204030204" pitchFamily="34" charset="0"/>
                <a:cs typeface="IRANSansX" pitchFamily="2" charset="-78"/>
              </a:rPr>
              <a:t>ایجاد ارزش افزوده</a:t>
            </a:r>
            <a:r>
              <a:rPr lang="fa-IR" sz="1800" dirty="0">
                <a:solidFill>
                  <a:schemeClr val="tx1"/>
                </a:solidFill>
                <a:effectLst/>
                <a:latin typeface="IRANSansX" pitchFamily="2" charset="-78"/>
                <a:ea typeface="Calibri" panose="020F0502020204030204" pitchFamily="34" charset="0"/>
                <a:cs typeface="IRANSansX" pitchFamily="2" charset="-78"/>
              </a:rPr>
              <a:t>؛</a:t>
            </a:r>
            <a:br>
              <a:rPr lang="fa-IR" sz="1800" dirty="0">
                <a:solidFill>
                  <a:schemeClr val="tx1"/>
                </a:solidFill>
                <a:effectLst/>
                <a:latin typeface="IRANSansX" pitchFamily="2" charset="-78"/>
                <a:ea typeface="Calibri" panose="020F0502020204030204" pitchFamily="34" charset="0"/>
                <a:cs typeface="IRANSansX" pitchFamily="2" charset="-78"/>
              </a:rPr>
            </a:br>
            <a:r>
              <a:rPr lang="fa-IR" sz="1800" dirty="0">
                <a:solidFill>
                  <a:schemeClr val="tx1"/>
                </a:solidFill>
                <a:effectLst/>
                <a:latin typeface="IRANSansX" pitchFamily="2" charset="-78"/>
                <a:ea typeface="Calibri" panose="020F0502020204030204" pitchFamily="34" charset="0"/>
                <a:cs typeface="IRANSansX" pitchFamily="2" charset="-78"/>
              </a:rPr>
              <a:t>۹. </a:t>
            </a:r>
            <a:r>
              <a:rPr lang="ar-SA" sz="1800" dirty="0">
                <a:solidFill>
                  <a:schemeClr val="tx1"/>
                </a:solidFill>
                <a:effectLst/>
                <a:latin typeface="IRANSansX" pitchFamily="2" charset="-78"/>
                <a:ea typeface="Calibri" panose="020F0502020204030204" pitchFamily="34" charset="0"/>
                <a:cs typeface="IRANSansX" pitchFamily="2" charset="-78"/>
              </a:rPr>
              <a:t>افزایش ظرفیت تولید</a:t>
            </a:r>
            <a:r>
              <a:rPr lang="fa-IR" sz="1800" dirty="0">
                <a:solidFill>
                  <a:schemeClr val="tx1"/>
                </a:solidFill>
                <a:effectLst/>
                <a:latin typeface="IRANSansX" pitchFamily="2" charset="-78"/>
                <a:ea typeface="Calibri" panose="020F0502020204030204" pitchFamily="34" charset="0"/>
                <a:cs typeface="IRANSansX" pitchFamily="2" charset="-78"/>
              </a:rPr>
              <a:t>؛</a:t>
            </a:r>
            <a:br>
              <a:rPr lang="fa-IR" sz="1800" dirty="0">
                <a:solidFill>
                  <a:schemeClr val="tx1"/>
                </a:solidFill>
                <a:effectLst/>
                <a:latin typeface="IRANSansX" pitchFamily="2" charset="-78"/>
                <a:ea typeface="Calibri" panose="020F0502020204030204" pitchFamily="34" charset="0"/>
                <a:cs typeface="IRANSansX" pitchFamily="2" charset="-78"/>
              </a:rPr>
            </a:br>
            <a:r>
              <a:rPr lang="fa-IR" sz="1800" dirty="0">
                <a:solidFill>
                  <a:schemeClr val="tx1"/>
                </a:solidFill>
                <a:effectLst/>
                <a:latin typeface="IRANSansX" pitchFamily="2" charset="-78"/>
                <a:ea typeface="Calibri" panose="020F0502020204030204" pitchFamily="34" charset="0"/>
                <a:cs typeface="IRANSansX" pitchFamily="2" charset="-78"/>
              </a:rPr>
              <a:t>۱۰. </a:t>
            </a:r>
            <a:r>
              <a:rPr lang="ar-SA" sz="1800" dirty="0">
                <a:solidFill>
                  <a:schemeClr val="tx1"/>
                </a:solidFill>
                <a:effectLst/>
                <a:latin typeface="IRANSansX" pitchFamily="2" charset="-78"/>
                <a:ea typeface="Calibri" panose="020F0502020204030204" pitchFamily="34" charset="0"/>
                <a:cs typeface="IRANSansX" pitchFamily="2" charset="-78"/>
              </a:rPr>
              <a:t>طراحی و استقرار زنجیره قوی بدون عیب و نقص</a:t>
            </a:r>
            <a:r>
              <a:rPr lang="fa-IR" sz="1800" dirty="0">
                <a:solidFill>
                  <a:schemeClr val="tx1"/>
                </a:solidFill>
                <a:effectLst/>
                <a:latin typeface="IRANSansX" pitchFamily="2" charset="-78"/>
                <a:ea typeface="Calibri" panose="020F0502020204030204" pitchFamily="34" charset="0"/>
                <a:cs typeface="IRANSansX" pitchFamily="2" charset="-78"/>
              </a:rPr>
              <a:t>؛</a:t>
            </a:r>
            <a:br>
              <a:rPr lang="fa-IR" sz="1800" dirty="0">
                <a:solidFill>
                  <a:schemeClr val="tx1"/>
                </a:solidFill>
                <a:effectLst/>
                <a:latin typeface="IRANSansX" pitchFamily="2" charset="-78"/>
                <a:ea typeface="Calibri" panose="020F0502020204030204" pitchFamily="34" charset="0"/>
                <a:cs typeface="IRANSansX" pitchFamily="2" charset="-78"/>
              </a:rPr>
            </a:br>
            <a:r>
              <a:rPr lang="ar-SA" sz="1800" dirty="0">
                <a:solidFill>
                  <a:schemeClr val="tx1"/>
                </a:solidFill>
                <a:effectLst/>
                <a:latin typeface="IRANSansX" pitchFamily="2" charset="-78"/>
                <a:ea typeface="Calibri" panose="020F0502020204030204" pitchFamily="34" charset="0"/>
                <a:cs typeface="IRANSansX" pitchFamily="2" charset="-78"/>
              </a:rPr>
              <a:t> </a:t>
            </a:r>
            <a:r>
              <a:rPr lang="fa-IR" sz="1800" dirty="0">
                <a:solidFill>
                  <a:schemeClr val="tx1"/>
                </a:solidFill>
                <a:effectLst/>
                <a:latin typeface="IRANSansX" pitchFamily="2" charset="-78"/>
                <a:ea typeface="Calibri" panose="020F0502020204030204" pitchFamily="34" charset="0"/>
                <a:cs typeface="IRANSansX" pitchFamily="2" charset="-78"/>
              </a:rPr>
              <a:t>۱۱. </a:t>
            </a:r>
            <a:r>
              <a:rPr lang="ar-SA" sz="1800" dirty="0">
                <a:solidFill>
                  <a:schemeClr val="tx1"/>
                </a:solidFill>
                <a:effectLst/>
                <a:latin typeface="IRANSansX" pitchFamily="2" charset="-78"/>
                <a:ea typeface="Calibri" panose="020F0502020204030204" pitchFamily="34" charset="0"/>
                <a:cs typeface="IRANSansX" pitchFamily="2" charset="-78"/>
              </a:rPr>
              <a:t>راه اندازی واحدهای تحقیق در توسعه تولید</a:t>
            </a:r>
            <a:r>
              <a:rPr lang="fa-IR" sz="1800" dirty="0">
                <a:solidFill>
                  <a:schemeClr val="tx1"/>
                </a:solidFill>
                <a:effectLst/>
                <a:latin typeface="IRANSansX" pitchFamily="2" charset="-78"/>
                <a:ea typeface="Calibri" panose="020F0502020204030204" pitchFamily="34" charset="0"/>
                <a:cs typeface="IRANSansX" pitchFamily="2" charset="-78"/>
              </a:rPr>
              <a:t>؛</a:t>
            </a:r>
            <a:br>
              <a:rPr lang="fa-IR" sz="1800" dirty="0">
                <a:solidFill>
                  <a:schemeClr val="tx1"/>
                </a:solidFill>
                <a:effectLst/>
                <a:latin typeface="IRANSansX" pitchFamily="2" charset="-78"/>
                <a:ea typeface="Calibri" panose="020F0502020204030204" pitchFamily="34" charset="0"/>
                <a:cs typeface="IRANSansX" pitchFamily="2" charset="-78"/>
              </a:rPr>
            </a:br>
            <a:r>
              <a:rPr lang="fa-IR" sz="1800" dirty="0">
                <a:solidFill>
                  <a:schemeClr val="tx1"/>
                </a:solidFill>
                <a:effectLst/>
                <a:latin typeface="IRANSansX" pitchFamily="2" charset="-78"/>
                <a:ea typeface="Calibri" panose="020F0502020204030204" pitchFamily="34" charset="0"/>
                <a:cs typeface="IRANSansX" pitchFamily="2" charset="-78"/>
              </a:rPr>
              <a:t> </a:t>
            </a:r>
            <a:endParaRPr lang="en-US" sz="4400" i="1" dirty="0">
              <a:solidFill>
                <a:schemeClr val="tx1"/>
              </a:solidFill>
              <a:latin typeface="IRANSansX" pitchFamily="2" charset="-78"/>
              <a:cs typeface="IRANSansX" pitchFamily="2" charset="-78"/>
            </a:endParaRPr>
          </a:p>
        </p:txBody>
      </p:sp>
    </p:spTree>
    <p:extLst>
      <p:ext uri="{BB962C8B-B14F-4D97-AF65-F5344CB8AC3E}">
        <p14:creationId xmlns:p14="http://schemas.microsoft.com/office/powerpoint/2010/main" val="245229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title" idx="4294967295"/>
          </p:nvPr>
        </p:nvSpPr>
        <p:spPr>
          <a:xfrm>
            <a:off x="957943" y="194032"/>
            <a:ext cx="10058400" cy="6122793"/>
          </a:xfrm>
        </p:spPr>
        <p:txBody>
          <a:bodyPr anchor="ctr">
            <a:normAutofit/>
          </a:bodyPr>
          <a:lstStyle/>
          <a:p>
            <a:pPr lvl="0" algn="r" rtl="1">
              <a:lnSpc>
                <a:spcPct val="150000"/>
              </a:lnSpc>
            </a:pPr>
            <a:r>
              <a:rPr lang="ar-SA" sz="2000" b="1" dirty="0">
                <a:solidFill>
                  <a:srgbClr val="002060"/>
                </a:solidFill>
                <a:effectLst>
                  <a:outerShdw blurRad="38100" dist="38100" dir="2700000" algn="tl">
                    <a:srgbClr val="000000">
                      <a:alpha val="43137"/>
                    </a:srgbClr>
                  </a:outerShdw>
                </a:effectLst>
                <a:latin typeface="IRANSansX" pitchFamily="2" charset="-78"/>
                <a:ea typeface="Calibri" panose="020F0502020204030204" pitchFamily="34" charset="0"/>
                <a:cs typeface="IRANSansX" pitchFamily="2" charset="-78"/>
              </a:rPr>
              <a:t>استلزاماتی که باید در ایجاد جهش تولید مورد توجه قرار گیرند عبارتند از</a:t>
            </a:r>
            <a:r>
              <a:rPr lang="fa-IR" sz="2000" b="1" dirty="0">
                <a:solidFill>
                  <a:srgbClr val="002060"/>
                </a:solidFill>
                <a:effectLst>
                  <a:outerShdw blurRad="38100" dist="38100" dir="2700000" algn="tl">
                    <a:srgbClr val="000000">
                      <a:alpha val="43137"/>
                    </a:srgbClr>
                  </a:outerShdw>
                </a:effectLst>
                <a:latin typeface="IRANSansX" pitchFamily="2" charset="-78"/>
                <a:ea typeface="Calibri" panose="020F0502020204030204" pitchFamily="34" charset="0"/>
                <a:cs typeface="IRANSansX" pitchFamily="2" charset="-78"/>
              </a:rPr>
              <a:t>: (ادامه)</a:t>
            </a:r>
            <a:br>
              <a:rPr lang="fa-IR" sz="2000" b="1" dirty="0">
                <a:solidFill>
                  <a:srgbClr val="002060"/>
                </a:solidFill>
                <a:effectLst>
                  <a:outerShdw blurRad="38100" dist="38100" dir="2700000" algn="tl">
                    <a:srgbClr val="000000">
                      <a:alpha val="43137"/>
                    </a:srgbClr>
                  </a:outerShdw>
                </a:effectLst>
                <a:latin typeface="IRANSansX" pitchFamily="2" charset="-78"/>
                <a:ea typeface="Calibri" panose="020F0502020204030204" pitchFamily="34" charset="0"/>
                <a:cs typeface="IRANSansX" pitchFamily="2" charset="-78"/>
              </a:rPr>
            </a:br>
            <a:br>
              <a:rPr lang="fa-IR" sz="1800" dirty="0">
                <a:solidFill>
                  <a:schemeClr val="tx1"/>
                </a:solidFill>
                <a:effectLst/>
                <a:latin typeface="IRANSansX" pitchFamily="2" charset="-78"/>
                <a:ea typeface="Calibri" panose="020F0502020204030204" pitchFamily="34" charset="0"/>
                <a:cs typeface="IRANSansX" pitchFamily="2" charset="-78"/>
              </a:rPr>
            </a:br>
            <a:r>
              <a:rPr lang="fa-IR" sz="1800" dirty="0">
                <a:solidFill>
                  <a:schemeClr val="tx1"/>
                </a:solidFill>
                <a:effectLst/>
                <a:latin typeface="IRANSansX" pitchFamily="2" charset="-78"/>
                <a:ea typeface="Calibri" panose="020F0502020204030204" pitchFamily="34" charset="0"/>
                <a:cs typeface="IRANSansX" pitchFamily="2" charset="-78"/>
              </a:rPr>
              <a:t>۱۲. </a:t>
            </a:r>
            <a:r>
              <a:rPr lang="ar-SA" sz="1800" dirty="0">
                <a:solidFill>
                  <a:schemeClr val="tx1"/>
                </a:solidFill>
                <a:effectLst/>
                <a:latin typeface="IRANSansX" pitchFamily="2" charset="-78"/>
                <a:ea typeface="Calibri" panose="020F0502020204030204" pitchFamily="34" charset="0"/>
                <a:cs typeface="IRANSansX" pitchFamily="2" charset="-78"/>
              </a:rPr>
              <a:t>شناخت حقیقی و درست نیاز بازار</a:t>
            </a:r>
            <a:r>
              <a:rPr lang="fa-IR" sz="1800" dirty="0">
                <a:solidFill>
                  <a:schemeClr val="tx1"/>
                </a:solidFill>
                <a:effectLst/>
                <a:latin typeface="IRANSansX" pitchFamily="2" charset="-78"/>
                <a:ea typeface="Calibri" panose="020F0502020204030204" pitchFamily="34" charset="0"/>
                <a:cs typeface="IRANSansX" pitchFamily="2" charset="-78"/>
              </a:rPr>
              <a:t>؛</a:t>
            </a:r>
            <a:br>
              <a:rPr lang="fa-IR" sz="1800" dirty="0">
                <a:solidFill>
                  <a:schemeClr val="tx1"/>
                </a:solidFill>
                <a:effectLst/>
                <a:latin typeface="IRANSansX" pitchFamily="2" charset="-78"/>
                <a:ea typeface="Calibri" panose="020F0502020204030204" pitchFamily="34" charset="0"/>
                <a:cs typeface="IRANSansX" pitchFamily="2" charset="-78"/>
              </a:rPr>
            </a:br>
            <a:r>
              <a:rPr lang="fa-IR" sz="1800" dirty="0">
                <a:solidFill>
                  <a:schemeClr val="tx1"/>
                </a:solidFill>
                <a:effectLst/>
                <a:latin typeface="IRANSansX" pitchFamily="2" charset="-78"/>
                <a:ea typeface="Calibri" panose="020F0502020204030204" pitchFamily="34" charset="0"/>
                <a:cs typeface="IRANSansX" pitchFamily="2" charset="-78"/>
              </a:rPr>
              <a:t>۱۳. </a:t>
            </a:r>
            <a:r>
              <a:rPr lang="ar-SA" sz="1800" dirty="0">
                <a:solidFill>
                  <a:schemeClr val="tx1"/>
                </a:solidFill>
                <a:effectLst/>
                <a:latin typeface="IRANSansX" pitchFamily="2" charset="-78"/>
                <a:ea typeface="Calibri" panose="020F0502020204030204" pitchFamily="34" charset="0"/>
                <a:cs typeface="IRANSansX" pitchFamily="2" charset="-78"/>
              </a:rPr>
              <a:t>بهره‌گیری از فناوری‌های روز</a:t>
            </a:r>
            <a:r>
              <a:rPr lang="fa-IR" sz="1800" dirty="0">
                <a:solidFill>
                  <a:schemeClr val="tx1"/>
                </a:solidFill>
                <a:effectLst/>
                <a:latin typeface="IRANSansX" pitchFamily="2" charset="-78"/>
                <a:ea typeface="Calibri" panose="020F0502020204030204" pitchFamily="34" charset="0"/>
                <a:cs typeface="IRANSansX" pitchFamily="2" charset="-78"/>
              </a:rPr>
              <a:t>؛</a:t>
            </a:r>
            <a:br>
              <a:rPr lang="fa-IR" sz="1800" dirty="0">
                <a:solidFill>
                  <a:schemeClr val="tx1"/>
                </a:solidFill>
                <a:effectLst/>
                <a:latin typeface="IRANSansX" pitchFamily="2" charset="-78"/>
                <a:ea typeface="Calibri" panose="020F0502020204030204" pitchFamily="34" charset="0"/>
                <a:cs typeface="IRANSansX" pitchFamily="2" charset="-78"/>
              </a:rPr>
            </a:br>
            <a:r>
              <a:rPr lang="fa-IR" sz="1800" dirty="0">
                <a:solidFill>
                  <a:schemeClr val="tx1"/>
                </a:solidFill>
                <a:effectLst/>
                <a:latin typeface="IRANSansX" pitchFamily="2" charset="-78"/>
                <a:ea typeface="Calibri" panose="020F0502020204030204" pitchFamily="34" charset="0"/>
                <a:cs typeface="IRANSansX" pitchFamily="2" charset="-78"/>
              </a:rPr>
              <a:t>۱۴. </a:t>
            </a:r>
            <a:r>
              <a:rPr lang="ar-SA" sz="1800" dirty="0">
                <a:solidFill>
                  <a:schemeClr val="tx1"/>
                </a:solidFill>
                <a:effectLst/>
                <a:latin typeface="IRANSansX" pitchFamily="2" charset="-78"/>
                <a:ea typeface="Calibri" panose="020F0502020204030204" pitchFamily="34" charset="0"/>
                <a:cs typeface="IRANSansX" pitchFamily="2" charset="-78"/>
              </a:rPr>
              <a:t>به کارگیری نیروی انسانی ماهر با انگیزه</a:t>
            </a:r>
            <a:r>
              <a:rPr lang="fa-IR" sz="1800" dirty="0">
                <a:solidFill>
                  <a:schemeClr val="tx1"/>
                </a:solidFill>
                <a:effectLst/>
                <a:latin typeface="IRANSansX" pitchFamily="2" charset="-78"/>
                <a:ea typeface="Calibri" panose="020F0502020204030204" pitchFamily="34" charset="0"/>
                <a:cs typeface="IRANSansX" pitchFamily="2" charset="-78"/>
              </a:rPr>
              <a:t>،</a:t>
            </a:r>
            <a:r>
              <a:rPr lang="ar-SA" sz="1800" dirty="0">
                <a:solidFill>
                  <a:schemeClr val="tx1"/>
                </a:solidFill>
                <a:effectLst/>
                <a:latin typeface="IRANSansX" pitchFamily="2" charset="-78"/>
                <a:ea typeface="Calibri" panose="020F0502020204030204" pitchFamily="34" charset="0"/>
                <a:cs typeface="IRANSansX" pitchFamily="2" charset="-78"/>
              </a:rPr>
              <a:t> خلاق و مجرب</a:t>
            </a:r>
            <a:r>
              <a:rPr lang="fa-IR" sz="1800" dirty="0">
                <a:solidFill>
                  <a:schemeClr val="tx1"/>
                </a:solidFill>
                <a:effectLst/>
                <a:latin typeface="IRANSansX" pitchFamily="2" charset="-78"/>
                <a:ea typeface="Calibri" panose="020F0502020204030204" pitchFamily="34" charset="0"/>
                <a:cs typeface="IRANSansX" pitchFamily="2" charset="-78"/>
              </a:rPr>
              <a:t>؛</a:t>
            </a:r>
            <a:br>
              <a:rPr lang="fa-IR" sz="1800" dirty="0">
                <a:solidFill>
                  <a:schemeClr val="tx1"/>
                </a:solidFill>
                <a:effectLst/>
                <a:latin typeface="IRANSansX" pitchFamily="2" charset="-78"/>
                <a:ea typeface="Calibri" panose="020F0502020204030204" pitchFamily="34" charset="0"/>
                <a:cs typeface="IRANSansX" pitchFamily="2" charset="-78"/>
              </a:rPr>
            </a:br>
            <a:r>
              <a:rPr lang="fa-IR" sz="1800" dirty="0">
                <a:solidFill>
                  <a:schemeClr val="tx1"/>
                </a:solidFill>
                <a:effectLst/>
                <a:latin typeface="IRANSansX" pitchFamily="2" charset="-78"/>
                <a:ea typeface="Calibri" panose="020F0502020204030204" pitchFamily="34" charset="0"/>
                <a:cs typeface="IRANSansX" pitchFamily="2" charset="-78"/>
              </a:rPr>
              <a:t>۱۵. </a:t>
            </a:r>
            <a:r>
              <a:rPr lang="ar-SA" sz="1800" dirty="0">
                <a:solidFill>
                  <a:schemeClr val="tx1"/>
                </a:solidFill>
                <a:effectLst/>
                <a:latin typeface="IRANSansX" pitchFamily="2" charset="-78"/>
                <a:ea typeface="Calibri" panose="020F0502020204030204" pitchFamily="34" charset="0"/>
                <a:cs typeface="IRANSansX" pitchFamily="2" charset="-78"/>
              </a:rPr>
              <a:t>اعتمادسازی( جلب رضایت مشتری)</a:t>
            </a:r>
            <a:r>
              <a:rPr lang="fa-IR" sz="1800" dirty="0">
                <a:solidFill>
                  <a:schemeClr val="tx1"/>
                </a:solidFill>
                <a:effectLst/>
                <a:latin typeface="IRANSansX" pitchFamily="2" charset="-78"/>
                <a:ea typeface="Calibri" panose="020F0502020204030204" pitchFamily="34" charset="0"/>
                <a:cs typeface="IRANSansX" pitchFamily="2" charset="-78"/>
              </a:rPr>
              <a:t>؛</a:t>
            </a:r>
            <a:br>
              <a:rPr lang="fa-IR" sz="1800" dirty="0">
                <a:solidFill>
                  <a:schemeClr val="tx1"/>
                </a:solidFill>
                <a:effectLst/>
                <a:latin typeface="IRANSansX" pitchFamily="2" charset="-78"/>
                <a:ea typeface="Calibri" panose="020F0502020204030204" pitchFamily="34" charset="0"/>
                <a:cs typeface="IRANSansX" pitchFamily="2" charset="-78"/>
              </a:rPr>
            </a:br>
            <a:r>
              <a:rPr lang="fa-IR" sz="1800" dirty="0">
                <a:solidFill>
                  <a:schemeClr val="tx1"/>
                </a:solidFill>
                <a:effectLst/>
                <a:latin typeface="IRANSansX" pitchFamily="2" charset="-78"/>
                <a:ea typeface="Calibri" panose="020F0502020204030204" pitchFamily="34" charset="0"/>
                <a:cs typeface="IRANSansX" pitchFamily="2" charset="-78"/>
              </a:rPr>
              <a:t>۱۶. </a:t>
            </a:r>
            <a:r>
              <a:rPr lang="ar-SA" sz="1800" dirty="0">
                <a:solidFill>
                  <a:schemeClr val="tx1"/>
                </a:solidFill>
                <a:effectLst/>
                <a:latin typeface="IRANSansX" pitchFamily="2" charset="-78"/>
                <a:ea typeface="Calibri" panose="020F0502020204030204" pitchFamily="34" charset="0"/>
                <a:cs typeface="IRANSansX" pitchFamily="2" charset="-78"/>
              </a:rPr>
              <a:t>قیمت گذاری مناسب با کاهش ضایعات</a:t>
            </a:r>
            <a:r>
              <a:rPr lang="fa-IR" sz="1800" dirty="0">
                <a:solidFill>
                  <a:schemeClr val="tx1"/>
                </a:solidFill>
                <a:effectLst/>
                <a:latin typeface="IRANSansX" pitchFamily="2" charset="-78"/>
                <a:ea typeface="Calibri" panose="020F0502020204030204" pitchFamily="34" charset="0"/>
                <a:cs typeface="IRANSansX" pitchFamily="2" charset="-78"/>
              </a:rPr>
              <a:t>؛</a:t>
            </a:r>
            <a:br>
              <a:rPr lang="fa-IR" sz="1800" dirty="0">
                <a:solidFill>
                  <a:schemeClr val="tx1"/>
                </a:solidFill>
                <a:effectLst/>
                <a:latin typeface="IRANSansX" pitchFamily="2" charset="-78"/>
                <a:ea typeface="Calibri" panose="020F0502020204030204" pitchFamily="34" charset="0"/>
                <a:cs typeface="IRANSansX" pitchFamily="2" charset="-78"/>
              </a:rPr>
            </a:br>
            <a:r>
              <a:rPr lang="fa-IR" sz="1800" dirty="0">
                <a:solidFill>
                  <a:schemeClr val="tx1"/>
                </a:solidFill>
                <a:effectLst/>
                <a:latin typeface="IRANSansX" pitchFamily="2" charset="-78"/>
                <a:ea typeface="Calibri" panose="020F0502020204030204" pitchFamily="34" charset="0"/>
                <a:cs typeface="IRANSansX" pitchFamily="2" charset="-78"/>
              </a:rPr>
              <a:t>۱۷. </a:t>
            </a:r>
            <a:r>
              <a:rPr lang="ar-SA" sz="1800" dirty="0">
                <a:solidFill>
                  <a:schemeClr val="tx1"/>
                </a:solidFill>
                <a:effectLst/>
                <a:latin typeface="IRANSansX" pitchFamily="2" charset="-78"/>
                <a:ea typeface="Calibri" panose="020F0502020204030204" pitchFamily="34" charset="0"/>
                <a:cs typeface="IRANSansX" pitchFamily="2" charset="-78"/>
              </a:rPr>
              <a:t>راه اندازی واحدهای تولیدی جدید</a:t>
            </a:r>
            <a:r>
              <a:rPr lang="fa-IR" sz="1800" dirty="0">
                <a:solidFill>
                  <a:schemeClr val="tx1"/>
                </a:solidFill>
                <a:effectLst/>
                <a:latin typeface="IRANSansX" pitchFamily="2" charset="-78"/>
                <a:ea typeface="Calibri" panose="020F0502020204030204" pitchFamily="34" charset="0"/>
                <a:cs typeface="IRANSansX" pitchFamily="2" charset="-78"/>
              </a:rPr>
              <a:t>؛</a:t>
            </a:r>
            <a:br>
              <a:rPr lang="fa-IR" sz="1800" dirty="0">
                <a:solidFill>
                  <a:schemeClr val="tx1"/>
                </a:solidFill>
                <a:effectLst/>
                <a:latin typeface="IRANSansX" pitchFamily="2" charset="-78"/>
                <a:ea typeface="Calibri" panose="020F0502020204030204" pitchFamily="34" charset="0"/>
                <a:cs typeface="IRANSansX" pitchFamily="2" charset="-78"/>
              </a:rPr>
            </a:br>
            <a:r>
              <a:rPr lang="fa-IR" sz="1800" dirty="0">
                <a:solidFill>
                  <a:schemeClr val="tx1"/>
                </a:solidFill>
                <a:effectLst/>
                <a:latin typeface="IRANSansX" pitchFamily="2" charset="-78"/>
                <a:ea typeface="Calibri" panose="020F0502020204030204" pitchFamily="34" charset="0"/>
                <a:cs typeface="IRANSansX" pitchFamily="2" charset="-78"/>
              </a:rPr>
              <a:t>۱۸. </a:t>
            </a:r>
            <a:r>
              <a:rPr lang="ar-SA" sz="1800" dirty="0">
                <a:solidFill>
                  <a:schemeClr val="tx1"/>
                </a:solidFill>
                <a:effectLst/>
                <a:latin typeface="IRANSansX" pitchFamily="2" charset="-78"/>
                <a:ea typeface="Calibri" panose="020F0502020204030204" pitchFamily="34" charset="0"/>
                <a:cs typeface="IRANSansX" pitchFamily="2" charset="-78"/>
              </a:rPr>
              <a:t>حل مسائل و مشکلات تولید مورد نیاز(نقش آفرینی دانشگاه ها،</a:t>
            </a:r>
            <a:r>
              <a:rPr lang="fa-IR" sz="1800" dirty="0">
                <a:solidFill>
                  <a:schemeClr val="tx1"/>
                </a:solidFill>
                <a:effectLst/>
                <a:latin typeface="IRANSansX" pitchFamily="2" charset="-78"/>
                <a:ea typeface="Calibri" panose="020F0502020204030204" pitchFamily="34" charset="0"/>
                <a:cs typeface="IRANSansX" pitchFamily="2" charset="-78"/>
              </a:rPr>
              <a:t> </a:t>
            </a:r>
            <a:r>
              <a:rPr lang="ar-SA" sz="1800" dirty="0">
                <a:solidFill>
                  <a:schemeClr val="tx1"/>
                </a:solidFill>
                <a:effectLst/>
                <a:latin typeface="IRANSansX" pitchFamily="2" charset="-78"/>
                <a:ea typeface="Calibri" panose="020F0502020204030204" pitchFamily="34" charset="0"/>
                <a:cs typeface="IRANSansX" pitchFamily="2" charset="-78"/>
              </a:rPr>
              <a:t>دانش بنیان ها،</a:t>
            </a:r>
            <a:r>
              <a:rPr lang="fa-IR" sz="1800" dirty="0">
                <a:solidFill>
                  <a:schemeClr val="tx1"/>
                </a:solidFill>
                <a:effectLst/>
                <a:latin typeface="IRANSansX" pitchFamily="2" charset="-78"/>
                <a:ea typeface="Calibri" panose="020F0502020204030204" pitchFamily="34" charset="0"/>
                <a:cs typeface="IRANSansX" pitchFamily="2" charset="-78"/>
              </a:rPr>
              <a:t> </a:t>
            </a:r>
            <a:r>
              <a:rPr lang="ar-SA" sz="1800" dirty="0">
                <a:solidFill>
                  <a:schemeClr val="tx1"/>
                </a:solidFill>
                <a:effectLst/>
                <a:latin typeface="IRANSansX" pitchFamily="2" charset="-78"/>
                <a:ea typeface="Calibri" panose="020F0502020204030204" pitchFamily="34" charset="0"/>
                <a:cs typeface="IRANSansX" pitchFamily="2" charset="-78"/>
              </a:rPr>
              <a:t>پژوهشگاه و</a:t>
            </a:r>
            <a:r>
              <a:rPr lang="fa-IR" sz="1800" dirty="0">
                <a:solidFill>
                  <a:schemeClr val="tx1"/>
                </a:solidFill>
                <a:effectLst/>
                <a:latin typeface="IRANSansX" pitchFamily="2" charset="-78"/>
                <a:ea typeface="Calibri" panose="020F0502020204030204" pitchFamily="34" charset="0"/>
                <a:cs typeface="IRANSansX" pitchFamily="2" charset="-78"/>
              </a:rPr>
              <a:t> </a:t>
            </a:r>
            <a:r>
              <a:rPr lang="ar-SA" sz="1800" dirty="0">
                <a:solidFill>
                  <a:schemeClr val="tx1"/>
                </a:solidFill>
                <a:effectLst/>
                <a:latin typeface="IRANSansX" pitchFamily="2" charset="-78"/>
                <a:ea typeface="Calibri" panose="020F0502020204030204" pitchFamily="34" charset="0"/>
                <a:cs typeface="IRANSansX" pitchFamily="2" charset="-78"/>
              </a:rPr>
              <a:t>مراکز علمی </a:t>
            </a:r>
            <a:r>
              <a:rPr lang="fa-IR" sz="1800" dirty="0">
                <a:solidFill>
                  <a:schemeClr val="tx1"/>
                </a:solidFill>
                <a:effectLst/>
                <a:latin typeface="IRANSansX" pitchFamily="2" charset="-78"/>
                <a:ea typeface="Calibri" panose="020F0502020204030204" pitchFamily="34" charset="0"/>
                <a:cs typeface="IRANSansX" pitchFamily="2" charset="-78"/>
              </a:rPr>
              <a:t>در</a:t>
            </a:r>
            <a:r>
              <a:rPr lang="ar-SA" sz="1800" dirty="0">
                <a:solidFill>
                  <a:schemeClr val="tx1"/>
                </a:solidFill>
                <a:effectLst/>
                <a:latin typeface="IRANSansX" pitchFamily="2" charset="-78"/>
                <a:ea typeface="Calibri" panose="020F0502020204030204" pitchFamily="34" charset="0"/>
                <a:cs typeface="IRANSansX" pitchFamily="2" charset="-78"/>
              </a:rPr>
              <a:t> استفاده</a:t>
            </a:r>
            <a:r>
              <a:rPr lang="fa-IR" sz="1800" dirty="0">
                <a:solidFill>
                  <a:schemeClr val="tx1"/>
                </a:solidFill>
                <a:effectLst/>
                <a:latin typeface="IRANSansX" pitchFamily="2" charset="-78"/>
                <a:ea typeface="Calibri" panose="020F0502020204030204" pitchFamily="34" charset="0"/>
                <a:cs typeface="IRANSansX" pitchFamily="2" charset="-78"/>
              </a:rPr>
              <a:t> از</a:t>
            </a:r>
            <a:r>
              <a:rPr lang="ar-SA" sz="1800" dirty="0">
                <a:solidFill>
                  <a:schemeClr val="tx1"/>
                </a:solidFill>
                <a:effectLst/>
                <a:latin typeface="IRANSansX" pitchFamily="2" charset="-78"/>
                <a:ea typeface="Calibri" panose="020F0502020204030204" pitchFamily="34" charset="0"/>
                <a:cs typeface="IRANSansX" pitchFamily="2" charset="-78"/>
              </a:rPr>
              <a:t> خلاقیت و</a:t>
            </a:r>
            <a:r>
              <a:rPr lang="fa-IR" sz="1800" dirty="0">
                <a:solidFill>
                  <a:schemeClr val="tx1"/>
                </a:solidFill>
                <a:effectLst/>
                <a:latin typeface="IRANSansX" pitchFamily="2" charset="-78"/>
                <a:ea typeface="Calibri" panose="020F0502020204030204" pitchFamily="34" charset="0"/>
                <a:cs typeface="IRANSansX" pitchFamily="2" charset="-78"/>
              </a:rPr>
              <a:t> </a:t>
            </a:r>
            <a:r>
              <a:rPr lang="ar-SA" sz="1800" dirty="0">
                <a:solidFill>
                  <a:schemeClr val="tx1"/>
                </a:solidFill>
                <a:effectLst/>
                <a:latin typeface="IRANSansX" pitchFamily="2" charset="-78"/>
                <a:ea typeface="Calibri" panose="020F0502020204030204" pitchFamily="34" charset="0"/>
                <a:cs typeface="IRANSansX" pitchFamily="2" charset="-78"/>
              </a:rPr>
              <a:t>پیشنهادهای کارگران و کارکنان تولیدی همان کارگاه ها)</a:t>
            </a:r>
            <a:r>
              <a:rPr lang="fa-IR" sz="1800" dirty="0">
                <a:solidFill>
                  <a:schemeClr val="tx1"/>
                </a:solidFill>
                <a:effectLst/>
                <a:latin typeface="IRANSansX" pitchFamily="2" charset="-78"/>
                <a:ea typeface="Calibri" panose="020F0502020204030204" pitchFamily="34" charset="0"/>
                <a:cs typeface="IRANSansX" pitchFamily="2" charset="-78"/>
              </a:rPr>
              <a:t>؛</a:t>
            </a:r>
            <a:br>
              <a:rPr lang="fa-IR" sz="1800" dirty="0">
                <a:solidFill>
                  <a:schemeClr val="tx1"/>
                </a:solidFill>
                <a:effectLst/>
                <a:latin typeface="IRANSansX" pitchFamily="2" charset="-78"/>
                <a:ea typeface="Calibri" panose="020F0502020204030204" pitchFamily="34" charset="0"/>
                <a:cs typeface="IRANSansX" pitchFamily="2" charset="-78"/>
              </a:rPr>
            </a:br>
            <a:r>
              <a:rPr lang="fa-IR" sz="1800" dirty="0">
                <a:solidFill>
                  <a:schemeClr val="tx1"/>
                </a:solidFill>
                <a:effectLst/>
                <a:latin typeface="IRANSansX" pitchFamily="2" charset="-78"/>
                <a:ea typeface="Calibri" panose="020F0502020204030204" pitchFamily="34" charset="0"/>
                <a:cs typeface="IRANSansX" pitchFamily="2" charset="-78"/>
              </a:rPr>
              <a:t>۱۹. </a:t>
            </a:r>
            <a:r>
              <a:rPr lang="ar-SA" sz="1800" dirty="0">
                <a:solidFill>
                  <a:schemeClr val="tx1"/>
                </a:solidFill>
                <a:effectLst/>
                <a:latin typeface="IRANSansX" pitchFamily="2" charset="-78"/>
                <a:ea typeface="Calibri" panose="020F0502020204030204" pitchFamily="34" charset="0"/>
                <a:cs typeface="IRANSansX" pitchFamily="2" charset="-78"/>
              </a:rPr>
              <a:t>تامین منابع مورد انسانی ومالی مورد نیاز (جذب نیروهای متخصص،</a:t>
            </a:r>
            <a:r>
              <a:rPr lang="fa-IR" sz="1800" dirty="0">
                <a:solidFill>
                  <a:schemeClr val="tx1"/>
                </a:solidFill>
                <a:effectLst/>
                <a:latin typeface="IRANSansX" pitchFamily="2" charset="-78"/>
                <a:ea typeface="Calibri" panose="020F0502020204030204" pitchFamily="34" charset="0"/>
                <a:cs typeface="IRANSansX" pitchFamily="2" charset="-78"/>
              </a:rPr>
              <a:t> </a:t>
            </a:r>
            <a:r>
              <a:rPr lang="ar-SA" sz="1800" dirty="0">
                <a:solidFill>
                  <a:schemeClr val="tx1"/>
                </a:solidFill>
                <a:effectLst/>
                <a:latin typeface="IRANSansX" pitchFamily="2" charset="-78"/>
                <a:ea typeface="Calibri" panose="020F0502020204030204" pitchFamily="34" charset="0"/>
                <a:cs typeface="IRANSansX" pitchFamily="2" charset="-78"/>
              </a:rPr>
              <a:t>مجرب ومهارت محو</a:t>
            </a:r>
            <a:r>
              <a:rPr lang="fa-IR" sz="1800" dirty="0">
                <a:solidFill>
                  <a:schemeClr val="tx1"/>
                </a:solidFill>
                <a:effectLst/>
                <a:latin typeface="IRANSansX" pitchFamily="2" charset="-78"/>
                <a:ea typeface="Calibri" panose="020F0502020204030204" pitchFamily="34" charset="0"/>
                <a:cs typeface="IRANSansX" pitchFamily="2" charset="-78"/>
              </a:rPr>
              <a:t>ر</a:t>
            </a:r>
            <a:r>
              <a:rPr lang="ar-SA" sz="1800" dirty="0">
                <a:solidFill>
                  <a:schemeClr val="tx1"/>
                </a:solidFill>
                <a:effectLst/>
                <a:latin typeface="IRANSansX" pitchFamily="2" charset="-78"/>
                <a:ea typeface="Calibri" panose="020F0502020204030204" pitchFamily="34" charset="0"/>
                <a:cs typeface="IRANSansX" pitchFamily="2" charset="-78"/>
              </a:rPr>
              <a:t>،</a:t>
            </a:r>
            <a:r>
              <a:rPr lang="fa-IR" sz="1800" dirty="0">
                <a:solidFill>
                  <a:schemeClr val="tx1"/>
                </a:solidFill>
                <a:effectLst/>
                <a:latin typeface="IRANSansX" pitchFamily="2" charset="-78"/>
                <a:ea typeface="Calibri" panose="020F0502020204030204" pitchFamily="34" charset="0"/>
                <a:cs typeface="IRANSansX" pitchFamily="2" charset="-78"/>
              </a:rPr>
              <a:t> </a:t>
            </a:r>
            <a:r>
              <a:rPr lang="ar-SA" sz="1800" dirty="0">
                <a:solidFill>
                  <a:schemeClr val="tx1"/>
                </a:solidFill>
                <a:effectLst/>
                <a:latin typeface="IRANSansX" pitchFamily="2" charset="-78"/>
                <a:ea typeface="Calibri" panose="020F0502020204030204" pitchFamily="34" charset="0"/>
                <a:cs typeface="IRANSansX" pitchFamily="2" charset="-78"/>
              </a:rPr>
              <a:t>سرمایه در گردش</a:t>
            </a:r>
            <a:r>
              <a:rPr lang="fa-IR" sz="1800" dirty="0">
                <a:solidFill>
                  <a:schemeClr val="tx1"/>
                </a:solidFill>
                <a:effectLst/>
                <a:latin typeface="IRANSansX" pitchFamily="2" charset="-78"/>
                <a:ea typeface="Calibri" panose="020F0502020204030204" pitchFamily="34" charset="0"/>
                <a:cs typeface="IRANSansX" pitchFamily="2" charset="-78"/>
              </a:rPr>
              <a:t>،</a:t>
            </a:r>
            <a:r>
              <a:rPr lang="ar-SA" sz="1800" dirty="0">
                <a:solidFill>
                  <a:schemeClr val="tx1"/>
                </a:solidFill>
                <a:effectLst/>
                <a:latin typeface="IRANSansX" pitchFamily="2" charset="-78"/>
                <a:ea typeface="Calibri" panose="020F0502020204030204" pitchFamily="34" charset="0"/>
                <a:cs typeface="IRANSansX" pitchFamily="2" charset="-78"/>
              </a:rPr>
              <a:t> طرح توسعه</a:t>
            </a:r>
            <a:r>
              <a:rPr lang="fa-IR" sz="1800" dirty="0">
                <a:solidFill>
                  <a:schemeClr val="tx1"/>
                </a:solidFill>
                <a:effectLst/>
                <a:latin typeface="IRANSansX" pitchFamily="2" charset="-78"/>
                <a:ea typeface="Calibri" panose="020F0502020204030204" pitchFamily="34" charset="0"/>
                <a:cs typeface="IRANSansX" pitchFamily="2" charset="-78"/>
              </a:rPr>
              <a:t>،</a:t>
            </a:r>
            <a:r>
              <a:rPr lang="ar-SA" sz="1800" dirty="0">
                <a:solidFill>
                  <a:schemeClr val="tx1"/>
                </a:solidFill>
                <a:effectLst/>
                <a:latin typeface="IRANSansX" pitchFamily="2" charset="-78"/>
                <a:ea typeface="Calibri" panose="020F0502020204030204" pitchFamily="34" charset="0"/>
                <a:cs typeface="IRANSansX" pitchFamily="2" charset="-78"/>
              </a:rPr>
              <a:t> سرمایه‌گذاری‌های جدید)</a:t>
            </a:r>
            <a:r>
              <a:rPr lang="en-US" sz="1800" dirty="0">
                <a:solidFill>
                  <a:schemeClr val="tx1"/>
                </a:solidFill>
                <a:effectLst/>
                <a:latin typeface="IRANSansX" pitchFamily="2" charset="-78"/>
                <a:ea typeface="Calibri" panose="020F0502020204030204" pitchFamily="34" charset="0"/>
                <a:cs typeface="IRANSansX" pitchFamily="2" charset="-78"/>
              </a:rPr>
              <a:t>.</a:t>
            </a:r>
            <a:endParaRPr lang="en-US" sz="4400" i="1" dirty="0">
              <a:solidFill>
                <a:schemeClr val="tx1"/>
              </a:solidFill>
              <a:latin typeface="IRANSansX" pitchFamily="2" charset="-78"/>
              <a:cs typeface="IRANSansX" pitchFamily="2" charset="-78"/>
            </a:endParaRPr>
          </a:p>
        </p:txBody>
      </p:sp>
    </p:spTree>
    <p:extLst>
      <p:ext uri="{BB962C8B-B14F-4D97-AF65-F5344CB8AC3E}">
        <p14:creationId xmlns:p14="http://schemas.microsoft.com/office/powerpoint/2010/main" val="2899515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idx="4294967295"/>
          </p:nvPr>
        </p:nvSpPr>
        <p:spPr>
          <a:xfrm>
            <a:off x="93306" y="149290"/>
            <a:ext cx="12098694" cy="6232849"/>
          </a:xfrm>
        </p:spPr>
        <p:txBody>
          <a:bodyPr anchor="t">
            <a:noAutofit/>
          </a:bodyPr>
          <a:lstStyle/>
          <a:p>
            <a:pPr lvl="0" algn="r" rtl="1">
              <a:lnSpc>
                <a:spcPct val="150000"/>
              </a:lnSpc>
            </a:pPr>
            <a:r>
              <a:rPr lang="ar-SA" sz="2000" b="1" spc="0" dirty="0">
                <a:solidFill>
                  <a:srgbClr val="002060"/>
                </a:solidFill>
                <a:effectLst>
                  <a:outerShdw blurRad="38100" dist="38100" dir="2700000" algn="tl">
                    <a:srgbClr val="000000">
                      <a:alpha val="43137"/>
                    </a:srgbClr>
                  </a:outerShdw>
                </a:effectLst>
                <a:latin typeface="IRANSansX" pitchFamily="2" charset="-78"/>
                <a:ea typeface="Calibri" panose="020F0502020204030204" pitchFamily="34" charset="0"/>
                <a:cs typeface="IRANSansX" pitchFamily="2" charset="-78"/>
              </a:rPr>
              <a:t>انواع تولید</a:t>
            </a:r>
            <a:br>
              <a:rPr lang="fa-IR" sz="1600" spc="0" dirty="0">
                <a:solidFill>
                  <a:srgbClr val="000000"/>
                </a:solidFill>
                <a:effectLst/>
                <a:latin typeface="IRANSansX" pitchFamily="2" charset="-78"/>
                <a:ea typeface="Calibri" panose="020F0502020204030204" pitchFamily="34" charset="0"/>
                <a:cs typeface="IRANSansX" pitchFamily="2" charset="-78"/>
              </a:rPr>
            </a:br>
            <a:br>
              <a:rPr lang="fa-IR" sz="1600" spc="0" dirty="0">
                <a:solidFill>
                  <a:srgbClr val="000000"/>
                </a:solidFill>
                <a:effectLst/>
                <a:latin typeface="IRANSansX" pitchFamily="2" charset="-78"/>
                <a:ea typeface="Calibri" panose="020F0502020204030204" pitchFamily="34" charset="0"/>
                <a:cs typeface="IRANSansX" pitchFamily="2" charset="-78"/>
              </a:rPr>
            </a:br>
            <a:r>
              <a:rPr lang="ar-SA" sz="1800" spc="0" dirty="0">
                <a:solidFill>
                  <a:srgbClr val="000000"/>
                </a:solidFill>
                <a:effectLst/>
                <a:latin typeface="IRANSansX" pitchFamily="2" charset="-78"/>
                <a:ea typeface="Calibri" panose="020F0502020204030204" pitchFamily="34" charset="0"/>
                <a:cs typeface="IRANSansX" pitchFamily="2" charset="-78"/>
              </a:rPr>
              <a:t>انواع تولید شامل ساخت</a:t>
            </a:r>
            <a:r>
              <a:rPr lang="fa-IR" sz="1800" spc="0" dirty="0">
                <a:solidFill>
                  <a:srgbClr val="000000"/>
                </a:solidFill>
                <a:effectLst/>
                <a:latin typeface="IRANSansX" pitchFamily="2" charset="-78"/>
                <a:ea typeface="Calibri" panose="020F0502020204030204" pitchFamily="34" charset="0"/>
                <a:cs typeface="IRANSansX" pitchFamily="2" charset="-78"/>
              </a:rPr>
              <a:t>ِ</a:t>
            </a:r>
            <a:r>
              <a:rPr lang="ar-SA" sz="1800" spc="0" dirty="0">
                <a:solidFill>
                  <a:srgbClr val="000000"/>
                </a:solidFill>
                <a:effectLst/>
                <a:latin typeface="IRANSansX" pitchFamily="2" charset="-78"/>
                <a:ea typeface="Calibri" panose="020F0502020204030204" pitchFamily="34" charset="0"/>
                <a:cs typeface="IRANSansX" pitchFamily="2" charset="-78"/>
              </a:rPr>
              <a:t> مونتاژ</a:t>
            </a:r>
            <a:r>
              <a:rPr lang="fa-IR" sz="1800" spc="0" dirty="0">
                <a:solidFill>
                  <a:srgbClr val="000000"/>
                </a:solidFill>
                <a:effectLst/>
                <a:latin typeface="IRANSansX" pitchFamily="2" charset="-78"/>
                <a:ea typeface="Calibri" panose="020F0502020204030204" pitchFamily="34" charset="0"/>
                <a:cs typeface="IRANSansX" pitchFamily="2" charset="-78"/>
              </a:rPr>
              <a:t>،</a:t>
            </a:r>
            <a:r>
              <a:rPr lang="ar-SA" sz="1800" spc="0" dirty="0">
                <a:solidFill>
                  <a:srgbClr val="000000"/>
                </a:solidFill>
                <a:effectLst/>
                <a:latin typeface="IRANSansX" pitchFamily="2" charset="-78"/>
                <a:ea typeface="Calibri" panose="020F0502020204030204" pitchFamily="34" charset="0"/>
                <a:cs typeface="IRANSansX" pitchFamily="2" charset="-78"/>
              </a:rPr>
              <a:t> ساخت و مونتاژ است</a:t>
            </a:r>
            <a:r>
              <a:rPr lang="fa-IR" sz="1800" spc="0" dirty="0">
                <a:solidFill>
                  <a:srgbClr val="000000"/>
                </a:solidFill>
                <a:effectLst/>
                <a:latin typeface="IRANSansX" pitchFamily="2" charset="-78"/>
                <a:ea typeface="Calibri" panose="020F0502020204030204" pitchFamily="34" charset="0"/>
                <a:cs typeface="IRANSansX" pitchFamily="2" charset="-78"/>
              </a:rPr>
              <a:t>.</a:t>
            </a:r>
            <a:r>
              <a:rPr lang="ar-SA" sz="1800" spc="0" dirty="0">
                <a:solidFill>
                  <a:srgbClr val="000000"/>
                </a:solidFill>
                <a:effectLst/>
                <a:latin typeface="IRANSansX" pitchFamily="2" charset="-78"/>
                <a:ea typeface="Calibri" panose="020F0502020204030204" pitchFamily="34" charset="0"/>
                <a:cs typeface="IRANSansX" pitchFamily="2" charset="-78"/>
              </a:rPr>
              <a:t> لازم است صنعت مونتاژ به صنعت ساخت تغییر کند یعنی فناوری داخلی توسط متخصصان داخلی انجام پذیرد</a:t>
            </a:r>
            <a:r>
              <a:rPr lang="fa-IR" sz="1800" spc="0" dirty="0">
                <a:solidFill>
                  <a:srgbClr val="000000"/>
                </a:solidFill>
                <a:effectLst/>
                <a:latin typeface="IRANSansX" pitchFamily="2" charset="-78"/>
                <a:ea typeface="Calibri" panose="020F0502020204030204" pitchFamily="34" charset="0"/>
                <a:cs typeface="IRANSansX" pitchFamily="2" charset="-78"/>
              </a:rPr>
              <a:t>.</a:t>
            </a:r>
            <a:br>
              <a:rPr lang="fa-IR" sz="1600" spc="0" dirty="0">
                <a:solidFill>
                  <a:srgbClr val="000000"/>
                </a:solidFill>
                <a:effectLst/>
                <a:latin typeface="IRANSansX" pitchFamily="2" charset="-78"/>
                <a:ea typeface="Calibri" panose="020F0502020204030204" pitchFamily="34" charset="0"/>
                <a:cs typeface="IRANSansX" pitchFamily="2" charset="-78"/>
              </a:rPr>
            </a:br>
            <a:br>
              <a:rPr lang="fa-IR" sz="1600" spc="0" dirty="0">
                <a:solidFill>
                  <a:srgbClr val="000000"/>
                </a:solidFill>
                <a:effectLst/>
                <a:latin typeface="IRANSansX" pitchFamily="2" charset="-78"/>
                <a:ea typeface="Calibri" panose="020F0502020204030204" pitchFamily="34" charset="0"/>
                <a:cs typeface="IRANSansX" pitchFamily="2" charset="-78"/>
              </a:rPr>
            </a:br>
            <a:r>
              <a:rPr lang="en-US" sz="1600" spc="0" dirty="0">
                <a:solidFill>
                  <a:srgbClr val="000000"/>
                </a:solidFill>
                <a:latin typeface="IRANSansX" pitchFamily="2" charset="-78"/>
                <a:ea typeface="Calibri" panose="020F0502020204030204" pitchFamily="34" charset="0"/>
                <a:cs typeface="IRANSansX" pitchFamily="2" charset="-78"/>
              </a:rPr>
              <a:t> </a:t>
            </a:r>
            <a:r>
              <a:rPr lang="ar-SA" sz="2000" b="1" spc="0" dirty="0">
                <a:solidFill>
                  <a:srgbClr val="002060"/>
                </a:solidFill>
                <a:effectLst>
                  <a:outerShdw blurRad="38100" dist="38100" dir="2700000" algn="tl">
                    <a:srgbClr val="000000">
                      <a:alpha val="43137"/>
                    </a:srgbClr>
                  </a:outerShdw>
                </a:effectLst>
                <a:latin typeface="IRANSansX" pitchFamily="2" charset="-78"/>
                <a:ea typeface="Calibri" panose="020F0502020204030204" pitchFamily="34" charset="0"/>
                <a:cs typeface="IRANSansX" pitchFamily="2" charset="-78"/>
              </a:rPr>
              <a:t>الزامات جهش تولید عبارتند از</a:t>
            </a:r>
            <a:r>
              <a:rPr lang="fa-IR" sz="2000" b="1" spc="0" dirty="0">
                <a:solidFill>
                  <a:srgbClr val="002060"/>
                </a:solidFill>
                <a:effectLst>
                  <a:outerShdw blurRad="38100" dist="38100" dir="2700000" algn="tl">
                    <a:srgbClr val="000000">
                      <a:alpha val="43137"/>
                    </a:srgbClr>
                  </a:outerShdw>
                </a:effectLst>
                <a:latin typeface="IRANSansX" pitchFamily="2" charset="-78"/>
                <a:ea typeface="Calibri" panose="020F0502020204030204" pitchFamily="34" charset="0"/>
                <a:cs typeface="IRANSansX" pitchFamily="2" charset="-78"/>
              </a:rPr>
              <a:t>:</a:t>
            </a:r>
            <a:br>
              <a:rPr lang="fa-IR" sz="2000" b="1" spc="0" dirty="0">
                <a:solidFill>
                  <a:srgbClr val="002060"/>
                </a:solidFill>
                <a:effectLst>
                  <a:outerShdw blurRad="38100" dist="38100" dir="2700000" algn="tl">
                    <a:srgbClr val="000000">
                      <a:alpha val="43137"/>
                    </a:srgbClr>
                  </a:outerShdw>
                </a:effectLst>
                <a:latin typeface="IRANSansX" pitchFamily="2" charset="-78"/>
                <a:ea typeface="Calibri" panose="020F0502020204030204" pitchFamily="34" charset="0"/>
                <a:cs typeface="IRANSansX" pitchFamily="2" charset="-78"/>
              </a:rPr>
            </a:br>
            <a:br>
              <a:rPr lang="fa-IR" sz="1800" spc="0" dirty="0">
                <a:solidFill>
                  <a:srgbClr val="000000"/>
                </a:solidFill>
                <a:effectLst/>
                <a:latin typeface="IRANSansX" pitchFamily="2" charset="-78"/>
                <a:ea typeface="Calibri" panose="020F0502020204030204" pitchFamily="34" charset="0"/>
                <a:cs typeface="IRANSansX" pitchFamily="2" charset="-78"/>
              </a:rPr>
            </a:br>
            <a:r>
              <a:rPr lang="fa-IR" sz="1800" spc="0" dirty="0">
                <a:solidFill>
                  <a:srgbClr val="000000"/>
                </a:solidFill>
                <a:effectLst/>
                <a:latin typeface="IRANSansX" pitchFamily="2" charset="-78"/>
                <a:ea typeface="Calibri" panose="020F0502020204030204" pitchFamily="34" charset="0"/>
                <a:cs typeface="IRANSansX" pitchFamily="2" charset="-78"/>
              </a:rPr>
              <a:t>۱. </a:t>
            </a:r>
            <a:r>
              <a:rPr lang="ar-SA" sz="1800" spc="0" dirty="0">
                <a:solidFill>
                  <a:srgbClr val="000000"/>
                </a:solidFill>
                <a:effectLst/>
                <a:latin typeface="IRANSansX" pitchFamily="2" charset="-78"/>
                <a:ea typeface="Calibri" panose="020F0502020204030204" pitchFamily="34" charset="0"/>
                <a:cs typeface="IRANSansX" pitchFamily="2" charset="-78"/>
              </a:rPr>
              <a:t>رقابت پذیری</a:t>
            </a:r>
            <a:r>
              <a:rPr lang="en-US" sz="1800" spc="0" dirty="0">
                <a:solidFill>
                  <a:srgbClr val="000000"/>
                </a:solidFill>
                <a:effectLst/>
                <a:latin typeface="IRANSansX" pitchFamily="2" charset="-78"/>
                <a:ea typeface="Calibri" panose="020F0502020204030204" pitchFamily="34" charset="0"/>
                <a:cs typeface="IRANSansX" pitchFamily="2" charset="-78"/>
              </a:rPr>
              <a:t>(competitiveness) </a:t>
            </a:r>
            <a:r>
              <a:rPr lang="ar-SA" sz="1800" spc="0" dirty="0">
                <a:solidFill>
                  <a:srgbClr val="000000"/>
                </a:solidFill>
                <a:effectLst/>
                <a:latin typeface="IRANSansX" pitchFamily="2" charset="-78"/>
                <a:ea typeface="Calibri" panose="020F0502020204030204" pitchFamily="34" charset="0"/>
                <a:cs typeface="IRANSansX" pitchFamily="2" charset="-78"/>
              </a:rPr>
              <a:t>یعنی با محصولات دیگر دارای مزایا و مزیت‌ باشد</a:t>
            </a:r>
            <a:r>
              <a:rPr lang="fa-IR" sz="1800" spc="0" dirty="0">
                <a:solidFill>
                  <a:srgbClr val="000000"/>
                </a:solidFill>
                <a:effectLst/>
                <a:latin typeface="IRANSansX" pitchFamily="2" charset="-78"/>
                <a:ea typeface="Calibri" panose="020F0502020204030204" pitchFamily="34" charset="0"/>
                <a:cs typeface="IRANSansX" pitchFamily="2" charset="-78"/>
              </a:rPr>
              <a:t>؛</a:t>
            </a:r>
            <a:br>
              <a:rPr lang="fa-IR" sz="1800" spc="0" dirty="0">
                <a:solidFill>
                  <a:srgbClr val="000000"/>
                </a:solidFill>
                <a:effectLst/>
                <a:latin typeface="IRANSansX" pitchFamily="2" charset="-78"/>
                <a:ea typeface="Calibri" panose="020F0502020204030204" pitchFamily="34" charset="0"/>
                <a:cs typeface="IRANSansX" pitchFamily="2" charset="-78"/>
              </a:rPr>
            </a:br>
            <a:r>
              <a:rPr lang="fa-IR" sz="1800" spc="0" dirty="0">
                <a:solidFill>
                  <a:srgbClr val="000000"/>
                </a:solidFill>
                <a:effectLst/>
                <a:latin typeface="IRANSansX" pitchFamily="2" charset="-78"/>
                <a:ea typeface="Calibri" panose="020F0502020204030204" pitchFamily="34" charset="0"/>
                <a:cs typeface="IRANSansX" pitchFamily="2" charset="-78"/>
              </a:rPr>
              <a:t>۲.  </a:t>
            </a:r>
            <a:r>
              <a:rPr lang="ar-SA" sz="1800" spc="0" dirty="0">
                <a:solidFill>
                  <a:srgbClr val="000000"/>
                </a:solidFill>
                <a:effectLst/>
                <a:latin typeface="IRANSansX" pitchFamily="2" charset="-78"/>
                <a:ea typeface="Calibri" panose="020F0502020204030204" pitchFamily="34" charset="0"/>
                <a:cs typeface="IRANSansX" pitchFamily="2" charset="-78"/>
              </a:rPr>
              <a:t>بهره‌وری</a:t>
            </a:r>
            <a:r>
              <a:rPr lang="en-US" sz="1800" spc="0" dirty="0">
                <a:solidFill>
                  <a:srgbClr val="000000"/>
                </a:solidFill>
                <a:effectLst/>
                <a:latin typeface="IRANSansX" pitchFamily="2" charset="-78"/>
                <a:ea typeface="Calibri" panose="020F0502020204030204" pitchFamily="34" charset="0"/>
                <a:cs typeface="IRANSansX" pitchFamily="2" charset="-78"/>
              </a:rPr>
              <a:t>(productivity): </a:t>
            </a:r>
            <a:r>
              <a:rPr lang="ar-SA" sz="1800" spc="0" dirty="0">
                <a:solidFill>
                  <a:srgbClr val="000000"/>
                </a:solidFill>
                <a:effectLst/>
                <a:latin typeface="IRANSansX" pitchFamily="2" charset="-78"/>
                <a:ea typeface="Calibri" panose="020F0502020204030204" pitchFamily="34" charset="0"/>
                <a:cs typeface="IRANSansX" pitchFamily="2" charset="-78"/>
              </a:rPr>
              <a:t>؛</a:t>
            </a:r>
            <a:r>
              <a:rPr lang="fa-IR" sz="1800" spc="0" dirty="0">
                <a:solidFill>
                  <a:srgbClr val="000000"/>
                </a:solidFill>
                <a:effectLst/>
                <a:latin typeface="IRANSansX" pitchFamily="2" charset="-78"/>
                <a:ea typeface="Calibri" panose="020F0502020204030204" pitchFamily="34" charset="0"/>
                <a:cs typeface="IRANSansX" pitchFamily="2" charset="-78"/>
              </a:rPr>
              <a:t> </a:t>
            </a:r>
            <a:r>
              <a:rPr lang="fa-IR" sz="1800" b="0" i="0" spc="0" dirty="0">
                <a:solidFill>
                  <a:srgbClr val="000000"/>
                </a:solidFill>
                <a:effectLst/>
                <a:latin typeface="IRANSansX" pitchFamily="2" charset="-78"/>
                <a:cs typeface="IRANSansX" pitchFamily="2" charset="-78"/>
              </a:rPr>
              <a:t>انواع بهره‌وری عبارتند از:۱.  نیروی کار؛  ۲. مواداولیه؛ ۳.  انرژی؛ ۴.  سرمایه یعنی بهره‌وری ترکیبی ارتقای بهره وری منجر به پایین آمدن هزینه های تولید و نهایتاً کاهش قیمت تمام شده می گردد.</a:t>
            </a:r>
            <a:br>
              <a:rPr lang="fa-IR" sz="1800" b="0" i="0" spc="0" dirty="0">
                <a:solidFill>
                  <a:srgbClr val="000000"/>
                </a:solidFill>
                <a:effectLst/>
                <a:latin typeface="IRANSansX" pitchFamily="2" charset="-78"/>
                <a:cs typeface="IRANSansX" pitchFamily="2" charset="-78"/>
              </a:rPr>
            </a:br>
            <a:r>
              <a:rPr lang="fa-IR" sz="1800" b="0" i="0" spc="0" dirty="0">
                <a:solidFill>
                  <a:srgbClr val="000000"/>
                </a:solidFill>
                <a:effectLst/>
                <a:latin typeface="IRANSansX" pitchFamily="2" charset="-78"/>
                <a:cs typeface="IRANSansX" pitchFamily="2" charset="-78"/>
              </a:rPr>
              <a:t>۳. زنجیره تامین</a:t>
            </a:r>
            <a:r>
              <a:rPr lang="en-US" sz="1800" b="0" i="0" spc="0" dirty="0">
                <a:solidFill>
                  <a:srgbClr val="000000"/>
                </a:solidFill>
                <a:effectLst/>
                <a:latin typeface="IRANSansX" pitchFamily="2" charset="-78"/>
                <a:cs typeface="IRANSansX" pitchFamily="2" charset="-78"/>
              </a:rPr>
              <a:t> </a:t>
            </a:r>
            <a:r>
              <a:rPr lang="fa-IR" sz="1800" b="0" i="0" spc="0" dirty="0">
                <a:solidFill>
                  <a:srgbClr val="000000"/>
                </a:solidFill>
                <a:effectLst/>
                <a:latin typeface="IRANSansX" pitchFamily="2" charset="-78"/>
                <a:cs typeface="IRANSansX" pitchFamily="2" charset="-78"/>
              </a:rPr>
              <a:t>: (</a:t>
            </a:r>
            <a:r>
              <a:rPr lang="en-US" sz="1800" b="0" i="0" spc="0" dirty="0">
                <a:solidFill>
                  <a:srgbClr val="000000"/>
                </a:solidFill>
                <a:effectLst/>
                <a:latin typeface="IRANSansX" pitchFamily="2" charset="-78"/>
                <a:cs typeface="IRANSansX" pitchFamily="2" charset="-78"/>
              </a:rPr>
              <a:t>supply chain</a:t>
            </a:r>
            <a:r>
              <a:rPr lang="fa-IR" sz="1800" b="0" i="0" spc="0" dirty="0">
                <a:solidFill>
                  <a:srgbClr val="000000"/>
                </a:solidFill>
                <a:effectLst/>
                <a:latin typeface="IRANSansX" pitchFamily="2" charset="-78"/>
                <a:cs typeface="IRANSansX" pitchFamily="2" charset="-78"/>
              </a:rPr>
              <a:t> ) زنجیره تامین مهم‌ترین و طولانی‌ترین فرایندی است که برای یک واحد تولیدی می‌توان در نظر گرفت، زنجیره تامین دارای سه مرحله است ۱. پیش از تولید؛ ۲. تولید؛ ۳. پس از تولید؛ که از مرحله تامین مواد اولیه آغاز و تا مرحله تحویل کالای نهایی به مشتری ادامه می‌یابد و حتی برای محصولاتی که نیاز به پشتیبانی و خدمات پس از فروش دارند راهم شامل می‌شود، یعنی مواد اولیه با چه قیمتی، با چه کیفیتی، در چه زمانی به دست تولید کننده می‌رسد، که در کمیت و کیفیت تولید و قیمت تمام شده موثر است ،در تعهد زمانی عرضه محصول به بازار مصرف اثرگذار است.</a:t>
            </a:r>
            <a:br>
              <a:rPr lang="fa-IR" sz="1800" b="0" i="0" spc="0" dirty="0">
                <a:solidFill>
                  <a:srgbClr val="000000"/>
                </a:solidFill>
                <a:effectLst/>
                <a:latin typeface="IRANSansX" pitchFamily="2" charset="-78"/>
                <a:cs typeface="IRANSansX" pitchFamily="2" charset="-78"/>
              </a:rPr>
            </a:br>
            <a:endParaRPr lang="en-US" sz="1600" i="1" spc="0" dirty="0">
              <a:solidFill>
                <a:srgbClr val="FFFFFF"/>
              </a:solidFill>
              <a:latin typeface="IRANSansX" pitchFamily="2" charset="-78"/>
              <a:cs typeface="IRANSansX" pitchFamily="2" charset="-78"/>
            </a:endParaRPr>
          </a:p>
        </p:txBody>
      </p:sp>
    </p:spTree>
    <p:extLst>
      <p:ext uri="{BB962C8B-B14F-4D97-AF65-F5344CB8AC3E}">
        <p14:creationId xmlns:p14="http://schemas.microsoft.com/office/powerpoint/2010/main" val="4230083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idx="4294967295"/>
          </p:nvPr>
        </p:nvSpPr>
        <p:spPr>
          <a:xfrm>
            <a:off x="1436914" y="457201"/>
            <a:ext cx="9470571" cy="5029200"/>
          </a:xfrm>
        </p:spPr>
        <p:txBody>
          <a:bodyPr anchor="t">
            <a:noAutofit/>
          </a:bodyPr>
          <a:lstStyle/>
          <a:p>
            <a:pPr lvl="0" algn="r" rtl="1">
              <a:lnSpc>
                <a:spcPct val="150000"/>
              </a:lnSpc>
            </a:pPr>
            <a:br>
              <a:rPr lang="fa-IR" sz="1600" spc="0" dirty="0">
                <a:solidFill>
                  <a:srgbClr val="000000"/>
                </a:solidFill>
                <a:effectLst/>
                <a:latin typeface="IRANSansX" pitchFamily="2" charset="-78"/>
                <a:ea typeface="Calibri" panose="020F0502020204030204" pitchFamily="34" charset="0"/>
                <a:cs typeface="IRANSansX" pitchFamily="2" charset="-78"/>
              </a:rPr>
            </a:br>
            <a:r>
              <a:rPr lang="en-US" sz="1600" spc="0" dirty="0">
                <a:solidFill>
                  <a:srgbClr val="000000"/>
                </a:solidFill>
                <a:latin typeface="IRANSansX" pitchFamily="2" charset="-78"/>
                <a:ea typeface="Calibri" panose="020F0502020204030204" pitchFamily="34" charset="0"/>
                <a:cs typeface="IRANSansX" pitchFamily="2" charset="-78"/>
              </a:rPr>
              <a:t> </a:t>
            </a:r>
            <a:r>
              <a:rPr lang="ar-SA" sz="2000" b="1" spc="0" dirty="0">
                <a:solidFill>
                  <a:srgbClr val="002060"/>
                </a:solidFill>
                <a:effectLst>
                  <a:outerShdw blurRad="38100" dist="38100" dir="2700000" algn="tl">
                    <a:srgbClr val="000000">
                      <a:alpha val="43137"/>
                    </a:srgbClr>
                  </a:outerShdw>
                </a:effectLst>
                <a:latin typeface="IRANSansX" pitchFamily="2" charset="-78"/>
                <a:ea typeface="Calibri" panose="020F0502020204030204" pitchFamily="34" charset="0"/>
                <a:cs typeface="IRANSansX" pitchFamily="2" charset="-78"/>
              </a:rPr>
              <a:t>الزامات جهش تولید عبارتند از</a:t>
            </a:r>
            <a:r>
              <a:rPr lang="fa-IR" sz="2000" b="1" spc="0" dirty="0">
                <a:solidFill>
                  <a:srgbClr val="002060"/>
                </a:solidFill>
                <a:effectLst>
                  <a:outerShdw blurRad="38100" dist="38100" dir="2700000" algn="tl">
                    <a:srgbClr val="000000">
                      <a:alpha val="43137"/>
                    </a:srgbClr>
                  </a:outerShdw>
                </a:effectLst>
                <a:latin typeface="IRANSansX" pitchFamily="2" charset="-78"/>
                <a:ea typeface="Calibri" panose="020F0502020204030204" pitchFamily="34" charset="0"/>
                <a:cs typeface="IRANSansX" pitchFamily="2" charset="-78"/>
              </a:rPr>
              <a:t>: (ادامه)</a:t>
            </a:r>
            <a:br>
              <a:rPr lang="fa-IR" sz="1600" spc="0" dirty="0">
                <a:solidFill>
                  <a:srgbClr val="000000"/>
                </a:solidFill>
                <a:effectLst/>
                <a:latin typeface="IRANSansX" pitchFamily="2" charset="-78"/>
                <a:ea typeface="Calibri" panose="020F0502020204030204" pitchFamily="34" charset="0"/>
                <a:cs typeface="IRANSansX" pitchFamily="2" charset="-78"/>
              </a:rPr>
            </a:br>
            <a:br>
              <a:rPr lang="fa-IR" sz="1600" spc="0" dirty="0">
                <a:solidFill>
                  <a:srgbClr val="000000"/>
                </a:solidFill>
                <a:effectLst/>
                <a:latin typeface="IRANSansX" pitchFamily="2" charset="-78"/>
                <a:ea typeface="Calibri" panose="020F0502020204030204" pitchFamily="34" charset="0"/>
                <a:cs typeface="IRANSansX" pitchFamily="2" charset="-78"/>
              </a:rPr>
            </a:br>
            <a:r>
              <a:rPr lang="fa-IR" sz="1600" b="0" i="0" spc="0" dirty="0">
                <a:solidFill>
                  <a:srgbClr val="000000"/>
                </a:solidFill>
                <a:effectLst/>
                <a:latin typeface="IRANSansX" pitchFamily="2" charset="-78"/>
                <a:cs typeface="IRANSansX" pitchFamily="2" charset="-78"/>
              </a:rPr>
              <a:t> </a:t>
            </a:r>
            <a:r>
              <a:rPr lang="fa-IR" sz="1800" b="0" i="0" spc="0" dirty="0">
                <a:solidFill>
                  <a:srgbClr val="000000"/>
                </a:solidFill>
                <a:effectLst/>
                <a:latin typeface="IRANSansX" pitchFamily="2" charset="-78"/>
                <a:cs typeface="IRANSansX" pitchFamily="2" charset="-78"/>
              </a:rPr>
              <a:t>۴. برند سازی (</a:t>
            </a:r>
            <a:r>
              <a:rPr lang="en-US" sz="1800" b="0" i="0" spc="0" dirty="0">
                <a:solidFill>
                  <a:srgbClr val="000000"/>
                </a:solidFill>
                <a:effectLst/>
                <a:latin typeface="IRANSansX" pitchFamily="2" charset="-78"/>
                <a:cs typeface="IRANSansX" pitchFamily="2" charset="-78"/>
              </a:rPr>
              <a:t>branding</a:t>
            </a:r>
            <a:r>
              <a:rPr lang="fa-IR" sz="1800" b="0" i="0" spc="0" dirty="0">
                <a:solidFill>
                  <a:srgbClr val="000000"/>
                </a:solidFill>
                <a:effectLst/>
                <a:latin typeface="IRANSansX" pitchFamily="2" charset="-78"/>
                <a:cs typeface="IRANSansX" pitchFamily="2" charset="-78"/>
              </a:rPr>
              <a:t>) وتاثیر آن در جهش تولید: جهش تولید باید جهش در فروش را به دنبال داشته باشد تا اقتصاد کشور را به حرکت درآورد, یعنی محصول بتواند سهمی از بازار را افزایش دهد, و یا حداقل حفظ نماید ,(بازار داخلی و خارجی) برندسازی یعنی همیشه یک گام از رقبا جلوتر بودن و آسودگی خاطر برای مصرف کننده ایجاد کردن است, یعنی تشخیص درست و زود هنگام نیاز بازار,خلاقیت در طراحی و تولید, توجه داشتن به خواست و سلیقه مشتری, تنوع محصول, و تنوع قیمت ، در تمام زنجیره تولید به برند بودن باید توجه شود یعنی مصرف محصولات نام آشنای ایرانی را به بازارهای خارجی معرفی کنیم.</a:t>
            </a:r>
            <a:br>
              <a:rPr lang="fa-IR" sz="1600" b="0" i="0" spc="0" dirty="0">
                <a:solidFill>
                  <a:srgbClr val="000000"/>
                </a:solidFill>
                <a:effectLst/>
                <a:latin typeface="IRANSansX" pitchFamily="2" charset="-78"/>
                <a:cs typeface="IRANSansX" pitchFamily="2" charset="-78"/>
              </a:rPr>
            </a:br>
            <a:endParaRPr lang="en-US" sz="1600" i="1" spc="0" dirty="0">
              <a:solidFill>
                <a:srgbClr val="FFFFFF"/>
              </a:solidFill>
              <a:latin typeface="IRANSansX" pitchFamily="2" charset="-78"/>
              <a:cs typeface="IRANSansX" pitchFamily="2" charset="-78"/>
            </a:endParaRPr>
          </a:p>
        </p:txBody>
      </p:sp>
    </p:spTree>
    <p:extLst>
      <p:ext uri="{BB962C8B-B14F-4D97-AF65-F5344CB8AC3E}">
        <p14:creationId xmlns:p14="http://schemas.microsoft.com/office/powerpoint/2010/main" val="174714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9286AD2-18A9-4868-A4E3-7A2097A208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1"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6999" y="214604"/>
            <a:ext cx="6253317" cy="4284321"/>
          </a:xfrm>
        </p:spPr>
        <p:txBody>
          <a:bodyPr anchor="t">
            <a:noAutofit/>
          </a:bodyPr>
          <a:lstStyle/>
          <a:p>
            <a:pPr algn="ctr" rtl="1">
              <a:lnSpc>
                <a:spcPct val="150000"/>
              </a:lnSpc>
            </a:pPr>
            <a:r>
              <a:rPr lang="fa-IR" sz="2400" b="1" i="0" dirty="0">
                <a:solidFill>
                  <a:srgbClr val="002060"/>
                </a:solidFill>
                <a:effectLst>
                  <a:outerShdw blurRad="38100" dist="38100" dir="2700000" algn="tl">
                    <a:srgbClr val="000000">
                      <a:alpha val="43137"/>
                    </a:srgbClr>
                  </a:outerShdw>
                </a:effectLst>
                <a:latin typeface="IRANSansX" pitchFamily="2" charset="-78"/>
                <a:cs typeface="B Titr" panose="00000700000000000000" pitchFamily="2" charset="-78"/>
              </a:rPr>
              <a:t>«تاثیر متقابل سبک زندگی با اقتصاد فردی و اجتماعی» </a:t>
            </a:r>
            <a:br>
              <a:rPr lang="fa-IR" sz="2000" b="0" i="0" dirty="0">
                <a:solidFill>
                  <a:srgbClr val="000000"/>
                </a:solidFill>
                <a:effectLst/>
                <a:latin typeface="IRANSansX" pitchFamily="2" charset="-78"/>
                <a:cs typeface="IRANSansX" pitchFamily="2" charset="-78"/>
              </a:rPr>
            </a:br>
            <a:br>
              <a:rPr lang="fa-IR" sz="2000" b="0" i="0" dirty="0">
                <a:solidFill>
                  <a:srgbClr val="000000"/>
                </a:solidFill>
                <a:effectLst/>
                <a:latin typeface="IRANSansX" pitchFamily="2" charset="-78"/>
                <a:cs typeface="IRANSansX" pitchFamily="2" charset="-78"/>
              </a:rPr>
            </a:br>
            <a:r>
              <a:rPr lang="fa-IR" sz="2000" b="0" i="0" dirty="0">
                <a:solidFill>
                  <a:srgbClr val="000000"/>
                </a:solidFill>
                <a:effectLst/>
                <a:latin typeface="IRANSansX" pitchFamily="2" charset="-78"/>
                <a:cs typeface="IRANSansX" pitchFamily="2" charset="-78"/>
              </a:rPr>
              <a:t>سبک زندگی به طور مستقیم تحت تاثیر وضعیت اقتصادی افراد و جامعه قرار دارد و اقتصاد نیز توسعه و تغییر سبک زندگی را تحت تاثیر قرار می‌دهد، نزدیکی این دو مهم در جوامع مدرن به وضوح قابل مشاهده است، درآمدهای متفاوت و حتی مساوی ممکن است در مواردی مانند مسکن، تغذیه، آموزش، سفر، درمان، بهداشت، ورزش و نیز سبد هزینه فرهنگی ارتباط مستقیم با درآمد اقتصادی افراد جامعه دارد.</a:t>
            </a:r>
            <a:endParaRPr lang="en-US" sz="4800" dirty="0">
              <a:latin typeface="IRANSansX" pitchFamily="2" charset="-78"/>
              <a:cs typeface="IRANSansX" pitchFamily="2" charset="-78"/>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111133" y="5325754"/>
            <a:ext cx="6269347" cy="1021498"/>
          </a:xfrm>
        </p:spPr>
        <p:txBody>
          <a:bodyPr>
            <a:normAutofit/>
          </a:bodyPr>
          <a:lstStyle/>
          <a:p>
            <a:pPr algn="ctr"/>
            <a:r>
              <a:rPr lang="fa-IR" sz="2400" spc="0" dirty="0">
                <a:solidFill>
                  <a:srgbClr val="7030A0"/>
                </a:solidFill>
                <a:cs typeface="B Titr" panose="00000700000000000000" pitchFamily="2" charset="-78"/>
              </a:rPr>
              <a:t>از بذل توجه شما سپاسگزارم</a:t>
            </a:r>
            <a:endParaRPr lang="en-US" sz="2400" spc="0" dirty="0">
              <a:solidFill>
                <a:srgbClr val="7030A0"/>
              </a:solidFill>
              <a:cs typeface="B Titr" panose="00000700000000000000" pitchFamily="2" charset="-78"/>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cxnSp>
        <p:nvCxnSpPr>
          <p:cNvPr id="24" name="Straight Connector 23">
            <a:extLst>
              <a:ext uri="{FF2B5EF4-FFF2-40B4-BE49-F238E27FC236}">
                <a16:creationId xmlns:a16="http://schemas.microsoft.com/office/drawing/2014/main" id="{E7A7CD63-7EC3-44F3-95D0-595C4019FF2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27754" y="4498925"/>
            <a:ext cx="563610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9933731"/>
      </p:ext>
    </p:extLst>
  </p:cSld>
  <p:clrMapOvr>
    <a:masterClrMapping/>
  </p:clrMapOvr>
</p:sld>
</file>

<file path=ppt/theme/theme1.xml><?xml version="1.0" encoding="utf-8"?>
<a:theme xmlns:a="http://schemas.openxmlformats.org/drawingml/2006/main" name="Custom">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80AA9D2D-EE59-4148-A11E-A51EEE828B28}" vid="{AEAFD717-D3C8-4034-8F7E-D5220B0CCEB8}"/>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4F4D41-822D-40F2-A7AC-E4E6CB36CA7A}">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19DAD249-BF80-48EF-9AFB-36A11BCDC2CE}">
  <ds:schemaRefs>
    <ds:schemaRef ds:uri="http://schemas.microsoft.com/sharepoint/v3/contenttype/forms"/>
  </ds:schemaRefs>
</ds:datastoreItem>
</file>

<file path=customXml/itemProps3.xml><?xml version="1.0" encoding="utf-8"?>
<ds:datastoreItem xmlns:ds="http://schemas.openxmlformats.org/officeDocument/2006/customXml" ds:itemID="{C5A59D56-2157-4202-9D02-F44E447A24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{3F490B5D-2EEF-403F-9AE8-192AD83D95E1}tf56160789_win32</Template>
  <TotalTime>53</TotalTime>
  <Words>990</Words>
  <Application>Microsoft Office PowerPoint</Application>
  <PresentationFormat>Widescreen</PresentationFormat>
  <Paragraphs>10</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Ahang UltraBold</vt:lpstr>
      <vt:lpstr>Bookman Old Style</vt:lpstr>
      <vt:lpstr>Calibri</vt:lpstr>
      <vt:lpstr>Franklin Gothic Book</vt:lpstr>
      <vt:lpstr>IRANSansX</vt:lpstr>
      <vt:lpstr>Vazirmatn</vt:lpstr>
      <vt:lpstr>Custom</vt:lpstr>
      <vt:lpstr>نقش جهش تولید در مردمی کردن انقلاب اسلامی</vt:lpstr>
      <vt:lpstr>مفهوم جهش تولید منظور از جهش تولید جهش در کمیت و کیفیت تولید ناخالص داخلی کشور است ،که بتواند اقتصاد را بر روی سطح بالاتر از روز یعنی «رشد بلند مدت قرار دهد» و رشدهای موقتی بی‌کیفیت که بر پایه عوامل خارج از اقتصاد متکی است ،مد نظر نمی باشد.  تعریف جهش تولید  جهش در تولید یعنی عقب ماندگی‌های حوزه‌های تولید را با حداکثر سرعت ممکن و در حداقل زمان جبران کردن، یعنی باید تمام امکانات ظرفیت‌های موجود در داخل کشور به کار گرفته شوند. تا در یک بازه زمانی کوتاه مدت تولید از هر نظر به یک استاندارد قابل قبول دست یابد. رابطه بین تولید، عرضه، رونق و جهش؛ یعنی تولیدات از هر نوع که باشد در بازار مصرف باید مورد مصرف واقع شود, تداوم تولید، رونق تولید را در پی خواهد داشت. با توجه به شرایط اقتصادی کشور یعنی تولید باید منجر به جهش تولید گردد ،که جهش تولید عرضه بیشتر و متنوع تر، در تولیدات به بازار مصرف را به همراه خواهد داشت.  با توجه به شرایط اقتصادی کشور یعنی تولید باید منجر به جهش تولید گردد، که جهش تولید عرضه بیشتر و متنوع تر در تولیدات به بازار مصرف را به همراه خواهد داشت. </vt:lpstr>
      <vt:lpstr>استلزاماتی که باید در ایجاد جهش تولید مورد توجه قرار گیرند عبارتند از:  ۱. ایجاد تنوع و تمایز در محصول؛ ۲. رقابت پذیر کردن تولیدات یعنی (محصول)؛ ۳. بهره ور کردن تولید؛ ۴. افزایش سهم بازار محصول؛ ۵. تامین نیازهای بازار داخل در مرحله اول و سپس بازارهای خارجی؛ ۶. برندسازی؛ ۷. ارتقای کیفیت محصول؛ ۸. ایجاد ارزش افزوده؛ ۹. افزایش ظرفیت تولید؛ ۱۰. طراحی و استقرار زنجیره قوی بدون عیب و نقص؛  ۱۱. راه اندازی واحدهای تحقیق در توسعه تولید؛  </vt:lpstr>
      <vt:lpstr>استلزاماتی که باید در ایجاد جهش تولید مورد توجه قرار گیرند عبارتند از: (ادامه)  ۱۲. شناخت حقیقی و درست نیاز بازار؛ ۱۳. بهره‌گیری از فناوری‌های روز؛ ۱۴. به کارگیری نیروی انسانی ماهر با انگیزه، خلاق و مجرب؛ ۱۵. اعتمادسازی( جلب رضایت مشتری)؛ ۱۶. قیمت گذاری مناسب با کاهش ضایعات؛ ۱۷. راه اندازی واحدهای تولیدی جدید؛ ۱۸. حل مسائل و مشکلات تولید مورد نیاز(نقش آفرینی دانشگاه ها، دانش بنیان ها، پژوهشگاه و مراکز علمی در استفاده از خلاقیت و پیشنهادهای کارگران و کارکنان تولیدی همان کارگاه ها)؛ ۱۹. تامین منابع مورد انسانی ومالی مورد نیاز (جذب نیروهای متخصص، مجرب ومهارت محور، سرمایه در گردش، طرح توسعه، سرمایه‌گذاری‌های جدید).</vt:lpstr>
      <vt:lpstr>انواع تولید  انواع تولید شامل ساختِ مونتاژ، ساخت و مونتاژ است. لازم است صنعت مونتاژ به صنعت ساخت تغییر کند یعنی فناوری داخلی توسط متخصصان داخلی انجام پذیرد.   الزامات جهش تولید عبارتند از:  ۱. رقابت پذیری(competitiveness) یعنی با محصولات دیگر دارای مزایا و مزیت‌ باشد؛ ۲.  بهره‌وری(productivity): ؛ انواع بهره‌وری عبارتند از:۱.  نیروی کار؛  ۲. مواداولیه؛ ۳.  انرژی؛ ۴.  سرمایه یعنی بهره‌وری ترکیبی ارتقای بهره وری منجر به پایین آمدن هزینه های تولید و نهایتاً کاهش قیمت تمام شده می گردد. ۳. زنجیره تامین : (supply chain ) زنجیره تامین مهم‌ترین و طولانی‌ترین فرایندی است که برای یک واحد تولیدی می‌توان در نظر گرفت، زنجیره تامین دارای سه مرحله است ۱. پیش از تولید؛ ۲. تولید؛ ۳. پس از تولید؛ که از مرحله تامین مواد اولیه آغاز و تا مرحله تحویل کالای نهایی به مشتری ادامه می‌یابد و حتی برای محصولاتی که نیاز به پشتیبانی و خدمات پس از فروش دارند راهم شامل می‌شود، یعنی مواد اولیه با چه قیمتی، با چه کیفیتی، در چه زمانی به دست تولید کننده می‌رسد، که در کمیت و کیفیت تولید و قیمت تمام شده موثر است ،در تعهد زمانی عرضه محصول به بازار مصرف اثرگذار است. </vt:lpstr>
      <vt:lpstr>  الزامات جهش تولید عبارتند از: (ادامه)   ۴. برند سازی (branding) وتاثیر آن در جهش تولید: جهش تولید باید جهش در فروش را به دنبال داشته باشد تا اقتصاد کشور را به حرکت درآورد, یعنی محصول بتواند سهمی از بازار را افزایش دهد, و یا حداقل حفظ نماید ,(بازار داخلی و خارجی) برندسازی یعنی همیشه یک گام از رقبا جلوتر بودن و آسودگی خاطر برای مصرف کننده ایجاد کردن است, یعنی تشخیص درست و زود هنگام نیاز بازار,خلاقیت در طراحی و تولید, توجه داشتن به خواست و سلیقه مشتری, تنوع محصول, و تنوع قیمت ، در تمام زنجیره تولید به برند بودن باید توجه شود یعنی مصرف محصولات نام آشنای ایرانی را به بازارهای خارجی معرفی کنیم. </vt:lpstr>
      <vt:lpstr>«تاثیر متقابل سبک زندگی با اقتصاد فردی و اجتماعی»   سبک زندگی به طور مستقیم تحت تاثیر وضعیت اقتصادی افراد و جامعه قرار دارد و اقتصاد نیز توسعه و تغییر سبک زندگی را تحت تاثیر قرار می‌دهد، نزدیکی این دو مهم در جوامع مدرن به وضوح قابل مشاهده است، درآمدهای متفاوت و حتی مساوی ممکن است در مواردی مانند مسکن، تغذیه، آموزش، سفر، درمان، بهداشت، ورزش و نیز سبد هزینه فرهنگی ارتباط مستقیم با درآمد اقتصادی افراد جامعه دارد.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نقش جهش تولید در مردمی کردن انقلاب اسلامی</dc:title>
  <dc:creator>Hani Banaeyan</dc:creator>
  <cp:lastModifiedBy>Hani Banaeyan</cp:lastModifiedBy>
  <cp:revision>6</cp:revision>
  <dcterms:created xsi:type="dcterms:W3CDTF">2024-04-22T04:38:09Z</dcterms:created>
  <dcterms:modified xsi:type="dcterms:W3CDTF">2024-04-22T05:31:34Z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